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3"/>
    <p:sldId id="264" r:id="rId5"/>
    <p:sldId id="272" r:id="rId6"/>
    <p:sldId id="292" r:id="rId7"/>
    <p:sldId id="296" r:id="rId8"/>
    <p:sldId id="297" r:id="rId9"/>
    <p:sldId id="298" r:id="rId10"/>
    <p:sldId id="300" r:id="rId11"/>
    <p:sldId id="302" r:id="rId12"/>
    <p:sldId id="314" r:id="rId13"/>
    <p:sldId id="316" r:id="rId14"/>
    <p:sldId id="330" r:id="rId15"/>
    <p:sldId id="331" r:id="rId16"/>
    <p:sldId id="313" r:id="rId17"/>
    <p:sldId id="299" r:id="rId18"/>
    <p:sldId id="301" r:id="rId19"/>
    <p:sldId id="305" r:id="rId20"/>
    <p:sldId id="329" r:id="rId21"/>
    <p:sldId id="293" r:id="rId22"/>
    <p:sldId id="294" r:id="rId23"/>
    <p:sldId id="295" r:id="rId24"/>
    <p:sldId id="304" r:id="rId25"/>
    <p:sldId id="317" r:id="rId26"/>
    <p:sldId id="332" r:id="rId27"/>
    <p:sldId id="311" r:id="rId28"/>
    <p:sldId id="315" r:id="rId29"/>
    <p:sldId id="312" r:id="rId30"/>
  </p:sldIdLst>
  <p:sldSz cx="12192000" cy="6858000"/>
  <p:notesSz cx="7103745" cy="10234295"/>
  <p:embeddedFontLst>
    <p:embeddedFont>
      <p:font typeface="微软雅黑" panose="020B0503020204020204" charset="-122"/>
      <p:regular r:id="rId35"/>
    </p:embeddedFont>
    <p:embeddedFont>
      <p:font typeface="Impact" panose="020B0806030902050204" charset="0"/>
      <p:regular r:id="rId36"/>
    </p:embeddedFont>
    <p:embeddedFont>
      <p:font typeface="方正大黑体_GBK" panose="02010600010101010101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金山云技术体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张瀚宸_bumyaMf2" initials="authorId_1291355173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FF"/>
    <a:srgbClr val="1066D8"/>
    <a:srgbClr val="509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4.xml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00" dt="2024-08-10T08:44:53.000" idx="642915204">
    <p:pos x="0" y="0"/>
    <p:text>小标题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00" dt="2024-08-10T08:46:30.000" idx="1179786213">
    <p:pos x="0" y="0"/>
    <p:text>小目录页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C29F-167E-408E-8190-566AA8CE9A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6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背景色块"/>
          <p:cNvSpPr/>
          <p:nvPr/>
        </p:nvSpPr>
        <p:spPr>
          <a:xfrm>
            <a:off x="0" y="4906890"/>
            <a:ext cx="12192000" cy="19511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主标题英文"/>
          <p:cNvSpPr txBox="1"/>
          <p:nvPr/>
        </p:nvSpPr>
        <p:spPr>
          <a:xfrm>
            <a:off x="1733549" y="4055211"/>
            <a:ext cx="87249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b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Northwestern Polytechnical University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主标题"/>
          <p:cNvSpPr txBox="1"/>
          <p:nvPr/>
        </p:nvSpPr>
        <p:spPr>
          <a:xfrm>
            <a:off x="1733552" y="3369060"/>
            <a:ext cx="8724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4800" smtClean="0">
                <a:solidFill>
                  <a:schemeClr val="accent1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NPUcore</a:t>
            </a:r>
            <a:r>
              <a:rPr lang="zh-CN" altLang="en-US" sz="4800" smtClean="0">
                <a:solidFill>
                  <a:schemeClr val="accent1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-</a:t>
            </a:r>
            <a:r>
              <a:rPr lang="en-US" altLang="zh-CN" sz="4800" smtClean="0">
                <a:solidFill>
                  <a:schemeClr val="accent1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IMPACT!!!</a:t>
            </a:r>
            <a:endParaRPr lang="en-US" altLang="zh-CN" sz="4800" smtClean="0">
              <a:solidFill>
                <a:schemeClr val="accent1"/>
              </a:solidFill>
              <a:latin typeface="Impact" panose="020B0806030902050204" charset="0"/>
              <a:ea typeface="Impact" panose="020B0806030902050204" charset="0"/>
              <a:cs typeface="Impact" panose="020B0806030902050204" charset="0"/>
            </a:endParaRPr>
          </a:p>
        </p:txBody>
      </p:sp>
      <p:sp>
        <p:nvSpPr>
          <p:cNvPr id="7" name="等腰三角形"/>
          <p:cNvSpPr/>
          <p:nvPr/>
        </p:nvSpPr>
        <p:spPr>
          <a:xfrm flipV="1">
            <a:off x="5935980" y="4906890"/>
            <a:ext cx="320040" cy="275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主标题英文"/>
          <p:cNvSpPr txBox="1"/>
          <p:nvPr/>
        </p:nvSpPr>
        <p:spPr>
          <a:xfrm>
            <a:off x="538480" y="5220335"/>
            <a:ext cx="11114405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defTabSz="457200"/>
            <a:r>
              <a:rPr lang="zh-CN" altLang="en-US" b="1" smtClean="0">
                <a:solidFill>
                  <a:srgbClr val="FFFFFF"/>
                </a:solidFill>
                <a:latin typeface="方正大黑体_GBK" panose="02010600010101010101" charset="-122"/>
                <a:ea typeface="方正大黑体_GBK" panose="02010600010101010101" charset="-122"/>
                <a:cs typeface="Impact" panose="020B0806030902050204" charset="0"/>
              </a:rPr>
              <a:t>队长：冯宜湑</a:t>
            </a:r>
            <a:r>
              <a:rPr lang="zh-CN" altLang="en-US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 </a:t>
            </a:r>
            <a:r>
              <a:rPr lang="en-US" altLang="zh-CN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Fediory Feng</a:t>
            </a:r>
            <a:r>
              <a:rPr lang="zh-CN" altLang="en-US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 </a:t>
            </a:r>
            <a:r>
              <a:rPr lang="en-US" altLang="zh-CN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(</a:t>
            </a:r>
            <a:r>
              <a:rPr lang="zh-CN" altLang="en-US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yixu-nwpu@mail.nwpu.edu.cn</a:t>
            </a:r>
            <a:r>
              <a:rPr lang="en-US" altLang="zh-CN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)</a:t>
            </a:r>
            <a:endParaRPr lang="zh-CN" altLang="en-US" smtClean="0">
              <a:solidFill>
                <a:srgbClr val="FFFFFF"/>
              </a:solidFill>
              <a:latin typeface="Impact" panose="020B0806030902050204" charset="0"/>
              <a:ea typeface="Impact" panose="020B0806030902050204" charset="0"/>
              <a:cs typeface="Impact" panose="020B0806030902050204" charset="0"/>
            </a:endParaRPr>
          </a:p>
          <a:p>
            <a:pPr algn="l" defTabSz="457200"/>
            <a:r>
              <a:rPr lang="zh-CN" altLang="en-US" b="1" smtClean="0">
                <a:solidFill>
                  <a:srgbClr val="FFFFFF"/>
                </a:solidFill>
                <a:latin typeface="方正大黑体_GBK" panose="02010600010101010101" charset="-122"/>
                <a:ea typeface="方正大黑体_GBK" panose="02010600010101010101" charset="-122"/>
                <a:cs typeface="Impact" panose="020B0806030902050204" charset="0"/>
              </a:rPr>
              <a:t>队员：张逸飞</a:t>
            </a:r>
            <a:r>
              <a:rPr lang="zh-CN" altLang="en-US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 Yifei Zhang (yurzhang.oi@gmail.com), </a:t>
            </a:r>
            <a:r>
              <a:rPr lang="zh-CN" altLang="en-US" b="1" smtClean="0">
                <a:solidFill>
                  <a:srgbClr val="FFFFFF"/>
                </a:solidFill>
                <a:latin typeface="方正大黑体_GBK" panose="02010600010101010101" charset="-122"/>
                <a:ea typeface="方正大黑体_GBK" panose="02010600010101010101" charset="-122"/>
                <a:cs typeface="Impact" panose="020B0806030902050204" charset="0"/>
              </a:rPr>
              <a:t>张瀚宸</a:t>
            </a:r>
            <a:r>
              <a:rPr lang="zh-CN" altLang="en-US" b="1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 </a:t>
            </a:r>
            <a:r>
              <a:rPr lang="zh-CN" altLang="en-US" smtClean="0">
                <a:solidFill>
                  <a:srgbClr val="FFFFFF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rPr>
              <a:t>Hanchen Zhang (jackwill17611136817@outlook.com)</a:t>
            </a:r>
            <a:endParaRPr lang="zh-CN" altLang="en-US" smtClean="0">
              <a:solidFill>
                <a:srgbClr val="FFFFFF"/>
              </a:solidFill>
              <a:latin typeface="Impact" panose="020B0806030902050204" charset="0"/>
              <a:ea typeface="Impact" panose="020B0806030902050204" charset="0"/>
              <a:cs typeface="Impact" panose="020B0806030902050204" charset="0"/>
            </a:endParaRPr>
          </a:p>
          <a:p>
            <a:pPr algn="l" defTabSz="457200"/>
            <a:r>
              <a:rPr lang="zh-CN" altLang="en-US" b="1" smtClean="0">
                <a:solidFill>
                  <a:srgbClr val="FFFFFF"/>
                </a:solidFill>
                <a:latin typeface="方正大黑体_GBK" panose="02010600010101010101" charset="-122"/>
                <a:ea typeface="方正大黑体_GBK" panose="02010600010101010101" charset="-122"/>
                <a:cs typeface="Impact" panose="020B0806030902050204" charset="0"/>
              </a:rPr>
              <a:t>指导老师：张羽</a:t>
            </a:r>
            <a:endParaRPr lang="zh-CN" altLang="en-US" b="1" smtClean="0">
              <a:solidFill>
                <a:srgbClr val="FFFFFF"/>
              </a:solidFill>
              <a:latin typeface="方正大黑体_GBK" panose="02010600010101010101" charset="-122"/>
              <a:ea typeface="方正大黑体_GBK" panose="02010600010101010101" charset="-122"/>
              <a:cs typeface="Impact" panose="020B0806030902050204" charset="0"/>
            </a:endParaRPr>
          </a:p>
          <a:p>
            <a:pPr algn="l" defTabSz="457200"/>
            <a:r>
              <a:rPr lang="zh-CN" altLang="en-US" b="1" smtClean="0">
                <a:solidFill>
                  <a:srgbClr val="FFFFFF"/>
                </a:solidFill>
                <a:latin typeface="方正大黑体_GBK" panose="02010600010101010101" charset="-122"/>
                <a:ea typeface="方正大黑体_GBK" panose="02010600010101010101" charset="-122"/>
                <a:cs typeface="Impact" panose="020B0806030902050204" charset="0"/>
              </a:rPr>
              <a:t>学校：西北工业大学</a:t>
            </a:r>
            <a:endParaRPr lang="zh-CN" altLang="en-US" b="1" smtClean="0">
              <a:solidFill>
                <a:srgbClr val="FFFFFF"/>
              </a:solidFill>
              <a:latin typeface="方正大黑体_GBK" panose="02010600010101010101" charset="-122"/>
              <a:ea typeface="方正大黑体_GBK" panose="02010600010101010101" charset="-122"/>
              <a:cs typeface="Impact" panose="020B0806030902050204" charset="0"/>
            </a:endParaRPr>
          </a:p>
          <a:p>
            <a:pPr algn="l" defTabSz="457200"/>
            <a:endParaRPr b="1">
              <a:solidFill>
                <a:srgbClr val="FFFFFF"/>
              </a:solidFill>
              <a:latin typeface="方正大黑体_GBK" panose="02010600010101010101" charset="-122"/>
              <a:ea typeface="方正大黑体_GBK" panose="02010600010101010101" charset="-122"/>
              <a:cs typeface="Impact" panose="020B0806030902050204" charset="0"/>
            </a:endParaRPr>
          </a:p>
        </p:txBody>
      </p:sp>
      <p:pic>
        <p:nvPicPr>
          <p:cNvPr id="9" name="图片 8" descr="upload_post_object_v2_1414193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0651" y="123051"/>
            <a:ext cx="3330763" cy="3330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39735" y="0"/>
            <a:ext cx="4152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400">
                <a:solidFill>
                  <a:srgbClr val="5092CE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OSKernel-LoongArch</a:t>
            </a:r>
            <a:r>
              <a:rPr lang="zh-CN" altLang="en-US" sz="2400">
                <a:solidFill>
                  <a:srgbClr val="5092CE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</a:rPr>
              <a:t>赛道</a:t>
            </a:r>
            <a:endParaRPr lang="zh-CN" altLang="en-US" sz="2400">
              <a:solidFill>
                <a:srgbClr val="5092CE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7574637" cy="908048"/>
            <a:chOff x="338667" y="3"/>
            <a:chExt cx="7574637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6751320" cy="770215"/>
              <a:chOff x="876234" y="57212"/>
              <a:chExt cx="6751320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6751320" cy="4857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Key2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：指令集相关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Syscall-S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tatx</a:t>
                </a:r>
                <a:endParaRPr lang="en-US" altLang="zh-CN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394335" y="3264535"/>
            <a:ext cx="3983990" cy="177736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初次</a:t>
            </a:r>
            <a:r>
              <a:rPr lang="zh-CN" altLang="en-US" b="1">
                <a:solidFill>
                  <a:srgbClr val="1045C9"/>
                </a:solidFill>
              </a:rPr>
              <a:t>发现：LoongArch 赛道的初赛测试用例中，mmap 与 munmap 这两个测例涉及</a:t>
            </a:r>
            <a:r>
              <a:rPr lang="zh-CN" altLang="en-US" b="1">
                <a:solidFill>
                  <a:srgbClr val="1045C9"/>
                </a:solidFill>
              </a:rPr>
              <a:t>的一个新</a:t>
            </a:r>
            <a:r>
              <a:rPr b="1">
                <a:solidFill>
                  <a:srgbClr val="1045C9"/>
                </a:solidFill>
              </a:rPr>
              <a:t>的系统调用。</a:t>
            </a:r>
            <a:endParaRPr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solidFill>
                  <a:srgbClr val="1045C9"/>
                </a:solidFill>
              </a:rPr>
              <a:t>参考：https://man7.org/linux/man-pages/man2/statx.2.html</a:t>
            </a:r>
            <a:endParaRPr lang="zh-CN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4164965" y="3264535"/>
            <a:ext cx="3884930" cy="194691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实现策略：</a:t>
            </a:r>
            <a:r>
              <a:rPr lang="zh-CN" altLang="en-US" b="1">
                <a:solidFill>
                  <a:srgbClr val="1045C9"/>
                </a:solidFill>
              </a:rPr>
              <a:t>仿照</a:t>
            </a:r>
            <a:r>
              <a:rPr lang="en-US" altLang="zh-CN" b="1">
                <a:solidFill>
                  <a:srgbClr val="1045C9"/>
                </a:solidFill>
              </a:rPr>
              <a:t> RISCV </a:t>
            </a:r>
            <a:r>
              <a:rPr lang="zh-CN" altLang="en-US" b="1">
                <a:solidFill>
                  <a:srgbClr val="1045C9"/>
                </a:solidFill>
              </a:rPr>
              <a:t>中的</a:t>
            </a:r>
            <a:r>
              <a:rPr lang="en-US" altLang="zh-CN" b="1">
                <a:solidFill>
                  <a:srgbClr val="1045C9"/>
                </a:solidFill>
              </a:rPr>
              <a:t> stat </a:t>
            </a:r>
            <a:r>
              <a:rPr lang="zh-CN" altLang="en-US" b="1">
                <a:solidFill>
                  <a:srgbClr val="1045C9"/>
                </a:solidFill>
              </a:rPr>
              <a:t>来实现</a:t>
            </a:r>
            <a:r>
              <a:rPr lang="en-US" altLang="zh-CN" b="1">
                <a:solidFill>
                  <a:srgbClr val="1045C9"/>
                </a:solidFill>
              </a:rPr>
              <a:t> statx</a:t>
            </a:r>
            <a:endParaRPr lang="en-US" altLang="zh-CN" b="1">
              <a:solidFill>
                <a:srgbClr val="1045C9"/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335" y="1687830"/>
            <a:ext cx="6393180" cy="15525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t="78312"/>
          <a:stretch>
            <a:fillRect/>
          </a:stretch>
        </p:blipFill>
        <p:spPr>
          <a:xfrm>
            <a:off x="4378960" y="4975225"/>
            <a:ext cx="3670935" cy="1327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b="21475"/>
          <a:stretch>
            <a:fillRect/>
          </a:stretch>
        </p:blipFill>
        <p:spPr>
          <a:xfrm>
            <a:off x="7913370" y="1111250"/>
            <a:ext cx="3966210" cy="51911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501775" y="2706370"/>
            <a:ext cx="4011930" cy="2698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4335780"/>
            <a:ext cx="353441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7574637" cy="908048"/>
            <a:chOff x="338667" y="3"/>
            <a:chExt cx="7574637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6751320" cy="770215"/>
              <a:chOff x="876234" y="57212"/>
              <a:chExt cx="6751320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6751320" cy="4857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Key2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：指令集相关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Syscall-C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lone3</a:t>
                </a:r>
                <a:endParaRPr lang="en-US" altLang="zh-CN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04190" y="3404870"/>
            <a:ext cx="11010265" cy="281686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初次发现：LoongArch 赛道的决赛</a:t>
            </a:r>
            <a:r>
              <a:rPr lang="en-US" altLang="zh-CN" b="1">
                <a:solidFill>
                  <a:srgbClr val="1045C9"/>
                </a:solidFill>
              </a:rPr>
              <a:t>libc-bench</a:t>
            </a:r>
            <a:r>
              <a:rPr lang="zh-CN" altLang="en-US" b="1">
                <a:solidFill>
                  <a:srgbClr val="1045C9"/>
                </a:solidFill>
              </a:rPr>
              <a:t>测试用例中，大量使用了这个系统调用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无从下手：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Clone3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只在</a:t>
            </a:r>
            <a:r>
              <a:rPr lang="en-US" altLang="zh-CN" b="1">
                <a:solidFill>
                  <a:srgbClr val="1045C9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LA-LLVM 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（闭源测试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版）上存在实现方式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系统调用，在目前所有的发行版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Linux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中都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找不到。</a:t>
            </a:r>
            <a:endParaRPr lang="zh-CN" altLang="en-US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唯一查证博客证明该系统调用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存在：blog.csdn.net/Linux_Everything/article/details/96937528</a:t>
            </a:r>
            <a:endParaRPr lang="zh-CN" altLang="en-US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该博客表明：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Clone3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是为了克服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flag bit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用完，无法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满足多种新增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Flags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而诞生的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系统调用</a:t>
            </a:r>
            <a:endParaRPr lang="zh-CN" altLang="en-US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实现策略：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Linux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内核开发人员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Michael Kerrisk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to Christian Brauner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的一封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email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（虽然与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的接口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不同），增加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Clone Flags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，并复用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Clone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函数。</a:t>
            </a:r>
            <a:endParaRPr lang="zh-CN" altLang="en-US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成果：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赛道唯一通过</a:t>
            </a:r>
            <a:r>
              <a:rPr lang="en-US" altLang="zh-CN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libc-bench 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队伍。</a:t>
            </a:r>
            <a:endParaRPr lang="zh-CN" altLang="en-US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111375"/>
            <a:ext cx="5227320" cy="7981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5100" y="2909570"/>
            <a:ext cx="603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man </a:t>
            </a:r>
            <a:r>
              <a:rPr lang="zh-CN" altLang="en-US" b="1"/>
              <a:t>手册将</a:t>
            </a:r>
            <a:r>
              <a:rPr lang="en-US" altLang="zh-CN" b="1"/>
              <a:t> Clone </a:t>
            </a:r>
            <a:r>
              <a:rPr lang="zh-CN" altLang="en-US" b="1"/>
              <a:t>和</a:t>
            </a:r>
            <a:r>
              <a:rPr lang="en-US" altLang="zh-CN" b="1"/>
              <a:t> Clone3 </a:t>
            </a:r>
            <a:r>
              <a:rPr lang="zh-CN" altLang="en-US" b="1"/>
              <a:t>视为同一个系统调用</a:t>
            </a:r>
            <a:endParaRPr lang="zh-CN" altLang="en-US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80" y="1496695"/>
            <a:ext cx="3486150" cy="6572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05" y="1770380"/>
            <a:ext cx="6090285" cy="136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682625"/>
            <a:ext cx="4034155" cy="5875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15" y="682625"/>
            <a:ext cx="3670300" cy="5909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15" y="682625"/>
            <a:ext cx="4106545" cy="58756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755015"/>
            <a:ext cx="3282950" cy="5873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5" y="755015"/>
            <a:ext cx="3098800" cy="582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755015"/>
            <a:ext cx="3261360" cy="5734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286126" cy="908048"/>
            <a:chOff x="338667" y="3"/>
            <a:chExt cx="6286126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462809" cy="770215"/>
              <a:chOff x="876234" y="57212"/>
              <a:chExt cx="5462809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462809" cy="4857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Key2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：指令集无关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Syscall</a:t>
                </a:r>
                <a:endParaRPr lang="en-US" altLang="zh-CN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4655669" y="1616273"/>
            <a:ext cx="6809963" cy="28641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1045C9"/>
                </a:solidFill>
                <a:highlight>
                  <a:srgbClr val="FFFF00"/>
                </a:highlight>
              </a:rPr>
              <a:t>Openat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：</a:t>
            </a:r>
            <a:r>
              <a:rPr lang="zh-CN" altLang="en-US" b="1">
                <a:solidFill>
                  <a:srgbClr val="1045C9"/>
                </a:solidFill>
              </a:rPr>
              <a:t>分配该进程还未使用的</a:t>
            </a:r>
            <a:r>
              <a:rPr lang="zh-CN" altLang="en-US" b="1">
                <a:solidFill>
                  <a:srgbClr val="FF0000"/>
                </a:solidFill>
              </a:rPr>
              <a:t>最小的文</a:t>
            </a:r>
            <a:r>
              <a:rPr b="1">
                <a:solidFill>
                  <a:srgbClr val="FF0000"/>
                </a:solidFill>
              </a:rPr>
              <a:t>件描述符</a:t>
            </a:r>
            <a:endParaRPr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三个解决方案（基于</a:t>
            </a:r>
            <a:r>
              <a:rPr lang="en-US" altLang="zh-CN" b="1">
                <a:solidFill>
                  <a:srgbClr val="FF0000"/>
                </a:solidFill>
              </a:rPr>
              <a:t>lmbench</a:t>
            </a:r>
            <a:r>
              <a:rPr lang="zh-CN" altLang="en-US" b="1">
                <a:solidFill>
                  <a:srgbClr val="FF0000"/>
                </a:solidFill>
              </a:rPr>
              <a:t>测例动态选择）：</a:t>
            </a:r>
            <a:endParaRPr lang="zh-CN" altLang="en-US" b="1">
              <a:solidFill>
                <a:srgbClr val="FF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1045C9"/>
                </a:solidFill>
              </a:rPr>
              <a:t>1. 在回收文件描述符后进行一次排序</a:t>
            </a:r>
            <a:r>
              <a:rPr lang="zh-CN" altLang="en-US" b="1">
                <a:solidFill>
                  <a:srgbClr val="1045C9"/>
                </a:solidFill>
              </a:rPr>
              <a:t>（</a:t>
            </a:r>
            <a:r>
              <a:rPr lang="en-US" altLang="zh-CN" b="1">
                <a:solidFill>
                  <a:srgbClr val="1045C9"/>
                </a:solidFill>
              </a:rPr>
              <a:t>112.9164ms</a:t>
            </a:r>
            <a:r>
              <a:rPr lang="zh-CN" altLang="en-US" b="1">
                <a:solidFill>
                  <a:srgbClr val="1045C9"/>
                </a:solidFill>
              </a:rPr>
              <a:t>）</a:t>
            </a:r>
            <a:endParaRPr lang="en-US" altLang="zh-CN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1045C9"/>
                </a:solidFill>
              </a:rPr>
              <a:t>2. 回收时不进行排序，重新分配时使用 O(n) 时间寻找最小的文件描述符</a:t>
            </a:r>
            <a:r>
              <a:rPr lang="zh-CN" altLang="en-US" b="1">
                <a:solidFill>
                  <a:srgbClr val="1045C9"/>
                </a:solidFill>
              </a:rPr>
              <a:t>（</a:t>
            </a:r>
            <a:r>
              <a:rPr lang="en-US" altLang="zh-CN" b="1">
                <a:solidFill>
                  <a:srgbClr val="1045C9"/>
                </a:solidFill>
              </a:rPr>
              <a:t>117.7966ms</a:t>
            </a:r>
            <a:r>
              <a:rPr lang="zh-CN" altLang="en-US" b="1">
                <a:solidFill>
                  <a:srgbClr val="1045C9"/>
                </a:solidFill>
              </a:rPr>
              <a:t>）</a:t>
            </a:r>
            <a:endParaRPr lang="en-US" altLang="zh-CN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1045C9"/>
                </a:solidFill>
              </a:rPr>
              <a:t>3. </a:t>
            </a:r>
            <a:r>
              <a:rPr b="1">
                <a:solidFill>
                  <a:srgbClr val="1045C9"/>
                </a:solidFill>
              </a:rPr>
              <a:t>使用二叉平衡树替换线性表，从而在 O(log n) 时间进行回收与重新分配，但也许会带来内存分配的额外开销。</a:t>
            </a:r>
            <a:r>
              <a:rPr lang="zh-CN" b="1">
                <a:solidFill>
                  <a:srgbClr val="1045C9"/>
                </a:solidFill>
              </a:rPr>
              <a:t>（</a:t>
            </a:r>
            <a:r>
              <a:rPr lang="en-US" altLang="zh-CN" b="1">
                <a:solidFill>
                  <a:srgbClr val="1045C9"/>
                </a:solidFill>
              </a:rPr>
              <a:t>115.654ms</a:t>
            </a:r>
            <a:r>
              <a:rPr lang="zh-CN" altLang="en-US" b="1">
                <a:solidFill>
                  <a:srgbClr val="1045C9"/>
                </a:solidFill>
              </a:rPr>
              <a:t>）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压力测试：</a:t>
            </a:r>
            <a:r>
              <a:rPr lang="zh-CN" altLang="en-US" b="1">
                <a:solidFill>
                  <a:srgbClr val="1045C9"/>
                </a:solidFill>
              </a:rPr>
              <a:t>将</a:t>
            </a:r>
            <a:r>
              <a:rPr lang="en-US" altLang="zh-CN" b="1">
                <a:solidFill>
                  <a:srgbClr val="1045C9"/>
                </a:solidFill>
              </a:rPr>
              <a:t>fd</a:t>
            </a:r>
            <a:r>
              <a:rPr lang="zh-CN" altLang="en-US" b="1">
                <a:solidFill>
                  <a:srgbClr val="1045C9"/>
                </a:solidFill>
              </a:rPr>
              <a:t>最大设置到</a:t>
            </a:r>
            <a:r>
              <a:rPr lang="en-US" altLang="zh-CN" b="1">
                <a:solidFill>
                  <a:srgbClr val="1045C9"/>
                </a:solidFill>
              </a:rPr>
              <a:t>1024</a:t>
            </a:r>
            <a:r>
              <a:rPr lang="zh-CN" altLang="en-US" b="1">
                <a:solidFill>
                  <a:srgbClr val="1045C9"/>
                </a:solidFill>
              </a:rPr>
              <a:t>，保证每次查找</a:t>
            </a:r>
            <a:r>
              <a:rPr lang="en-US" altLang="zh-CN" b="1">
                <a:solidFill>
                  <a:srgbClr val="1045C9"/>
                </a:solidFill>
              </a:rPr>
              <a:t>fd</a:t>
            </a:r>
            <a:r>
              <a:rPr lang="zh-CN" altLang="en-US" b="1">
                <a:solidFill>
                  <a:srgbClr val="1045C9"/>
                </a:solidFill>
              </a:rPr>
              <a:t>不小于</a:t>
            </a:r>
            <a:r>
              <a:rPr lang="en-US" altLang="zh-CN" b="1">
                <a:solidFill>
                  <a:srgbClr val="1045C9"/>
                </a:solidFill>
              </a:rPr>
              <a:t>512</a:t>
            </a:r>
            <a:r>
              <a:rPr lang="zh-CN" altLang="en-US" b="1">
                <a:solidFill>
                  <a:srgbClr val="1045C9"/>
                </a:solidFill>
              </a:rPr>
              <a:t>（</a:t>
            </a:r>
            <a:r>
              <a:rPr lang="en-US" altLang="zh-CN" b="1">
                <a:solidFill>
                  <a:srgbClr val="1045C9"/>
                </a:solidFill>
              </a:rPr>
              <a:t>3</a:t>
            </a:r>
            <a:r>
              <a:rPr lang="en-US" altLang="zh-CN" b="1">
                <a:solidFill>
                  <a:srgbClr val="1045C9"/>
                </a:solidFill>
              </a:rPr>
              <a:t>944.72ms</a:t>
            </a:r>
            <a:r>
              <a:rPr lang="zh-CN" altLang="en-US" b="1">
                <a:solidFill>
                  <a:srgbClr val="1045C9"/>
                </a:solidFill>
              </a:rPr>
              <a:t>，</a:t>
            </a:r>
            <a:r>
              <a:rPr lang="en-US" altLang="zh-CN" b="1">
                <a:solidFill>
                  <a:srgbClr val="1045C9"/>
                </a:solidFill>
              </a:rPr>
              <a:t>917.825ms</a:t>
            </a:r>
            <a:r>
              <a:rPr lang="zh-CN" altLang="en-US" b="1">
                <a:solidFill>
                  <a:srgbClr val="1045C9"/>
                </a:solidFill>
              </a:rPr>
              <a:t>，</a:t>
            </a:r>
            <a:r>
              <a:rPr lang="en-US" altLang="zh-CN" b="1">
                <a:solidFill>
                  <a:srgbClr val="1045C9"/>
                </a:solidFill>
              </a:rPr>
              <a:t>146.366ms</a:t>
            </a:r>
            <a:r>
              <a:rPr lang="zh-CN" altLang="en-US" b="1">
                <a:solidFill>
                  <a:srgbClr val="1045C9"/>
                </a:solidFill>
              </a:rPr>
              <a:t>）</a:t>
            </a:r>
            <a:endParaRPr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1781810"/>
            <a:ext cx="4533900" cy="2009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794760"/>
            <a:ext cx="4533900" cy="25050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79495" y="2177415"/>
            <a:ext cx="80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【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】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20440" y="4559935"/>
            <a:ext cx="80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【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】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19" name="组合 18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45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 userDrawn="1"/>
            </p:nvSpPr>
            <p:spPr>
              <a:xfrm>
                <a:off x="5487" y="77"/>
                <a:ext cx="319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</a:t>
                </a:r>
                <a:r>
                  <a:rPr lang="en-US" altLang="zh-CN" b="1">
                    <a:solidFill>
                      <a:srgbClr val="F2F2F2"/>
                    </a:solidFill>
                  </a:rPr>
                  <a:t>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0532" y="0"/>
              <a:ext cx="4325" cy="736"/>
              <a:chOff x="10332" y="-200"/>
              <a:chExt cx="4325" cy="736"/>
            </a:xfrm>
          </p:grpSpPr>
          <p:sp>
            <p:nvSpPr>
              <p:cNvPr id="31" name="矩形 30"/>
              <p:cNvSpPr/>
              <p:nvPr userDrawn="1"/>
            </p:nvSpPr>
            <p:spPr>
              <a:xfrm>
                <a:off x="10332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11478" y="-123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b="1">
                    <a:solidFill>
                      <a:srgbClr val="2E75B6"/>
                    </a:solidFill>
                  </a:rPr>
                  <a:t>EXT4适配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376947" y="727321"/>
            <a:ext cx="6883188" cy="1171890"/>
            <a:chOff x="338667" y="3"/>
            <a:chExt cx="6883188" cy="1171890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5977255" cy="1124585"/>
              <a:chOff x="958850" y="47308"/>
              <a:chExt cx="5977255" cy="1124585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Solution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5977255" cy="11245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rgbClr val="003399"/>
                    </a:solidFill>
                    <a:sym typeface="+mn-ea"/>
                  </a:rPr>
                  <a:t>Key3</a:t>
                </a:r>
                <a:r>
                  <a:rPr lang="zh-CN" altLang="en-US" sz="2800" b="1">
                    <a:solidFill>
                      <a:srgbClr val="003399"/>
                    </a:solidFill>
                    <a:sym typeface="+mn-ea"/>
                  </a:rPr>
                  <a:t>：</a:t>
                </a:r>
                <a:r>
                  <a:rPr lang="en-US" altLang="zh-CN" sz="2800" b="1">
                    <a:solidFill>
                      <a:srgbClr val="003399"/>
                    </a:solidFill>
                  </a:rPr>
                  <a:t>EXT4+LA 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移植的坎坷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路径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943504" y="1554739"/>
            <a:ext cx="10704630" cy="47691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FF0000"/>
                </a:solidFill>
              </a:rPr>
              <a:t>目标：不基于</a:t>
            </a:r>
            <a:r>
              <a:rPr lang="en-US" altLang="zh-CN" sz="2000" b="1">
                <a:solidFill>
                  <a:srgbClr val="FF0000"/>
                </a:solidFill>
              </a:rPr>
              <a:t> xv6-loongarch</a:t>
            </a:r>
            <a:r>
              <a:rPr lang="zh-CN" altLang="en-US" sz="2000" b="1">
                <a:solidFill>
                  <a:srgbClr val="FF0000"/>
                </a:solidFill>
              </a:rPr>
              <a:t>（</a:t>
            </a:r>
            <a:r>
              <a:rPr lang="en-US" altLang="zh-CN" sz="2000" b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</a:rPr>
              <a:t>），而是做出匹配</a:t>
            </a:r>
            <a:r>
              <a:rPr lang="en-US" altLang="zh-CN" sz="2000" b="1">
                <a:solidFill>
                  <a:srgbClr val="FF0000"/>
                </a:solidFill>
              </a:rPr>
              <a:t> IMPACT </a:t>
            </a:r>
            <a:r>
              <a:rPr lang="zh-CN" altLang="en-US" sz="2000" b="1">
                <a:solidFill>
                  <a:srgbClr val="FF0000"/>
                </a:solidFill>
              </a:rPr>
              <a:t>内核独立的轻量化</a:t>
            </a:r>
            <a:r>
              <a:rPr lang="en-US" altLang="zh-CN" sz="2000" b="1">
                <a:solidFill>
                  <a:srgbClr val="FF0000"/>
                </a:solidFill>
              </a:rPr>
              <a:t> EXT4</a:t>
            </a:r>
            <a:r>
              <a:rPr lang="zh-CN" altLang="en-US" sz="2000" b="1">
                <a:solidFill>
                  <a:srgbClr val="FF0000"/>
                </a:solidFill>
              </a:rPr>
              <a:t>。</a:t>
            </a:r>
            <a:endParaRPr lang="zh-CN" altLang="en-US" sz="2000" b="1">
              <a:solidFill>
                <a:srgbClr val="FF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往届</a:t>
            </a:r>
            <a:r>
              <a:rPr lang="en-US" altLang="zh-CN" sz="2000" b="1">
                <a:solidFill>
                  <a:srgbClr val="1045C9"/>
                </a:solidFill>
              </a:rPr>
              <a:t>R</a:t>
            </a:r>
            <a:r>
              <a:rPr lang="en-US" sz="2000" b="1">
                <a:solidFill>
                  <a:srgbClr val="1045C9"/>
                </a:solidFill>
              </a:rPr>
              <a:t>ISC</a:t>
            </a:r>
            <a:r>
              <a:rPr lang="en-US" altLang="zh-CN" sz="2000" b="1">
                <a:solidFill>
                  <a:srgbClr val="1045C9"/>
                </a:solidFill>
              </a:rPr>
              <a:t>V</a:t>
            </a:r>
            <a:r>
              <a:rPr lang="zh-CN" altLang="en-US" sz="2000" b="1">
                <a:solidFill>
                  <a:srgbClr val="1045C9"/>
                </a:solidFill>
              </a:rPr>
              <a:t>赛道开源的优秀作品，选择利用已有</a:t>
            </a:r>
            <a:r>
              <a:rPr lang="en-US" altLang="zh-CN" sz="2000" b="1">
                <a:solidFill>
                  <a:srgbClr val="1045C9"/>
                </a:solidFill>
              </a:rPr>
              <a:t>C</a:t>
            </a:r>
            <a:r>
              <a:rPr lang="zh-CN" altLang="en-US" sz="2000" b="1">
                <a:solidFill>
                  <a:srgbClr val="1045C9"/>
                </a:solidFill>
              </a:rPr>
              <a:t>语言第三方包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制作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FFI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接口进行转译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sz="2000" b="1">
              <a:solidFill>
                <a:srgbClr val="1045C9"/>
              </a:solidFill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其中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Bindgen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转译时使用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LLVM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的上层结构，故而本方案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</a:rPr>
              <a:t>无需考虑转译平台架构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移植</a:t>
            </a:r>
            <a:r>
              <a:rPr lang="en-US" altLang="zh-CN" sz="2000" b="1">
                <a:solidFill>
                  <a:srgbClr val="1045C9"/>
                </a:solidFill>
              </a:rPr>
              <a:t> EXT4 </a:t>
            </a:r>
            <a:r>
              <a:rPr lang="zh-CN" altLang="en-US" sz="2000" b="1">
                <a:solidFill>
                  <a:srgbClr val="1045C9"/>
                </a:solidFill>
              </a:rPr>
              <a:t>至</a:t>
            </a:r>
            <a:r>
              <a:rPr lang="en-US" altLang="zh-CN" sz="2000" b="1">
                <a:solidFill>
                  <a:srgbClr val="1045C9"/>
                </a:solidFill>
              </a:rPr>
              <a:t> NPUcore-IMPACT </a:t>
            </a:r>
            <a:r>
              <a:rPr lang="zh-CN" altLang="en-US" sz="2000" b="1">
                <a:solidFill>
                  <a:srgbClr val="1045C9"/>
                </a:solidFill>
              </a:rPr>
              <a:t>的四个阶段：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【</a:t>
            </a:r>
            <a:r>
              <a:rPr lang="en-US" altLang="zh-CN" sz="2000" b="1">
                <a:solidFill>
                  <a:srgbClr val="1045C9"/>
                </a:solidFill>
              </a:rPr>
              <a:t>1</a:t>
            </a:r>
            <a:r>
              <a:rPr lang="zh-CN" altLang="en-US" sz="2000" b="1">
                <a:solidFill>
                  <a:srgbClr val="1045C9"/>
                </a:solidFill>
              </a:rPr>
              <a:t>】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LWEXT4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 + Bindgen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；【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LWEXT4-RUST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；【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EXT4-View</a:t>
            </a:r>
            <a:endParaRPr lang="en-US" altLang="zh-CN" sz="20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】最终选择：参考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LWEXT4 </a:t>
            </a:r>
            <a:r>
              <a:rPr lang="zh-CN" altLang="en-US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自行开发</a:t>
            </a:r>
            <a:r>
              <a:rPr lang="en-US" altLang="zh-CN" sz="20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LWEXT4 - NPUcore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>
              <a:solidFill>
                <a:srgbClr val="DE322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06320" y="2543175"/>
            <a:ext cx="8949055" cy="1868170"/>
            <a:chOff x="3632" y="3873"/>
            <a:chExt cx="14093" cy="2942"/>
          </a:xfrm>
        </p:grpSpPr>
        <p:pic>
          <p:nvPicPr>
            <p:cNvPr id="3" name="图片 2" descr="upload_post_object_v2_39003944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32" y="4355"/>
              <a:ext cx="6900" cy="2460"/>
            </a:xfrm>
            <a:prstGeom prst="rect">
              <a:avLst/>
            </a:prstGeom>
          </p:spPr>
        </p:pic>
        <p:pic>
          <p:nvPicPr>
            <p:cNvPr id="5" name="图片 4" descr="upload_post_object_v2_26662385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71" y="3873"/>
              <a:ext cx="6455" cy="2943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 userDrawn="1"/>
          </p:nvCxnSpPr>
          <p:spPr>
            <a:xfrm flipV="1">
              <a:off x="6510" y="4669"/>
              <a:ext cx="6496" cy="1145"/>
            </a:xfrm>
            <a:prstGeom prst="straightConnector1">
              <a:avLst/>
            </a:prstGeom>
            <a:ln w="57150" cap="flat" cmpd="sng" algn="ctr">
              <a:solidFill>
                <a:srgbClr val="0070C0">
                  <a:alpha val="100000"/>
                </a:srgbClr>
              </a:solidFill>
              <a:prstDash val="solid"/>
              <a:miter lim="800000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687820" y="0"/>
            <a:ext cx="2746375" cy="467360"/>
            <a:chOff x="10332" y="-200"/>
            <a:chExt cx="4325" cy="736"/>
          </a:xfrm>
        </p:grpSpPr>
        <p:sp>
          <p:nvSpPr>
            <p:cNvPr id="31" name="矩形 30"/>
            <p:cNvSpPr/>
            <p:nvPr userDrawn="1"/>
          </p:nvSpPr>
          <p:spPr>
            <a:xfrm>
              <a:off x="10332" y="-20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1478" y="-123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zh-CN" altLang="en-US" b="1">
                  <a:solidFill>
                    <a:srgbClr val="2E75B6"/>
                  </a:solidFill>
                </a:rPr>
                <a:t>EXT4适配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6947" y="727321"/>
            <a:ext cx="5477950" cy="1171890"/>
            <a:chOff x="338667" y="3"/>
            <a:chExt cx="5477950" cy="1171890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4572017" cy="1124585"/>
              <a:chOff x="958850" y="47308"/>
              <a:chExt cx="4572017" cy="1124585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Efforts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4572017" cy="11245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rgbClr val="003399"/>
                    </a:solidFill>
                    <a:sym typeface="+mn-ea"/>
                  </a:rPr>
                  <a:t>Key3</a:t>
                </a:r>
                <a:r>
                  <a:rPr lang="zh-CN" altLang="en-US" sz="2800" b="1">
                    <a:solidFill>
                      <a:srgbClr val="003399"/>
                    </a:solidFill>
                    <a:sym typeface="+mn-ea"/>
                  </a:rPr>
                  <a:t>：</a:t>
                </a:r>
                <a:r>
                  <a:rPr lang="en-US" altLang="zh-CN" sz="2800" b="1">
                    <a:solidFill>
                      <a:srgbClr val="003399"/>
                    </a:solidFill>
                  </a:rPr>
                  <a:t>EXT4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适配过程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 descr="upload_post_object_v2_4757454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20" y="1899166"/>
            <a:ext cx="3439001" cy="1707218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70902" y="3648313"/>
            <a:ext cx="4234244" cy="1887857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sz="1600" b="1">
                <a:solidFill>
                  <a:srgbClr val="1045C9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第一次适配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我们试图通过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编译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，并用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bindgen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生成接口。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遇到的问题：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no_std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环境，宏信息不匹配，接口不对应等，这些问题直接导致在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架构上的适配不成功。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：https://github.com/gkostka/lwext4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245610" y="1209040"/>
            <a:ext cx="3983990" cy="537908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highlight>
                  <a:srgbClr val="FFFF00"/>
                </a:highlight>
              </a:rPr>
              <a:t>第二次适配</a:t>
            </a:r>
            <a:r>
              <a:rPr lang="zh-CN" altLang="en-US" sz="1600" b="1">
                <a:solidFill>
                  <a:srgbClr val="1045C9"/>
                </a:solidFill>
              </a:rPr>
              <a:t>：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直接使用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NPUcore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内核进行配对。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遇到的问题：由于在其 Dependences 中发现了工具链不支持的情况。在刚开始我们认为用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工具链编译同一个代码是不会影响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EXT4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对在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架构上的运行。但是其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Readme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明确说明只在 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x86\RISCV64\AARCH64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中成功过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这些宏在诸多地方都与 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LA64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有区别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（如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BLOCK_SZ)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。因此我们最终放弃了这个仓库。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https://github.com/elliott10/lwext4_rust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8044815" y="774700"/>
            <a:ext cx="4147185" cy="571436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highlight>
                  <a:srgbClr val="FFFF00"/>
                </a:highlight>
              </a:rPr>
              <a:t>第三次适配</a:t>
            </a:r>
            <a:r>
              <a:rPr lang="zh-CN" altLang="en-US" sz="1600" b="1">
                <a:solidFill>
                  <a:srgbClr val="1045C9"/>
                </a:solidFill>
              </a:rPr>
              <a:t>：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直接使用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NPUcore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内核进行配对。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</a:rPr>
              <a:t>仓库介绍：这是一个</a:t>
            </a:r>
            <a:r>
              <a:rPr lang="en-US" altLang="zh-CN" sz="1600" b="1">
                <a:solidFill>
                  <a:srgbClr val="1045C9"/>
                </a:solidFill>
              </a:rPr>
              <a:t>2024</a:t>
            </a:r>
            <a:r>
              <a:rPr lang="zh-CN" altLang="en-US" sz="1600" b="1">
                <a:solidFill>
                  <a:srgbClr val="1045C9"/>
                </a:solidFill>
              </a:rPr>
              <a:t>年由谷歌内部开发的独立 </a:t>
            </a:r>
            <a:r>
              <a:rPr lang="en-US" altLang="zh-CN" sz="1600" b="1">
                <a:solidFill>
                  <a:srgbClr val="1045C9"/>
                </a:solidFill>
              </a:rPr>
              <a:t>EXT4 </a:t>
            </a:r>
            <a:r>
              <a:rPr lang="zh-CN" altLang="en-US" sz="1600" b="1">
                <a:solidFill>
                  <a:srgbClr val="1045C9"/>
                </a:solidFill>
              </a:rPr>
              <a:t>文件系统。它的基本属性可以总结为：</a:t>
            </a:r>
            <a:endParaRPr lang="zh-CN" altLang="en-US" sz="16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</a:rPr>
              <a:t>1. 所有有效的 ext4 文件系统都应该是只读的。2. 无效数据绝不会导致崩溃、panic 或无限循环。3. 主软件包中没有</a:t>
            </a:r>
            <a:r>
              <a:rPr lang="en-US" altLang="zh-CN" sz="1600" b="1">
                <a:solidFill>
                  <a:srgbClr val="1045C9"/>
                </a:solidFill>
              </a:rPr>
              <a:t>unsafe</a:t>
            </a:r>
            <a:r>
              <a:rPr lang="zh-CN" altLang="en-US" sz="1600" b="1">
                <a:solidFill>
                  <a:srgbClr val="1045C9"/>
                </a:solidFill>
              </a:rPr>
              <a:t>代码（允许在依赖包中出现）。</a:t>
            </a:r>
            <a:endParaRPr lang="zh-CN" altLang="en-US" sz="16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</a:rPr>
              <a:t>遇到的问题：由于该项目仍在持续开源开发，没有办法完成针对本次比赛“完整的”EXT4 适配，因此我们最终也放弃了这个仓库。但他</a:t>
            </a:r>
            <a:r>
              <a:rPr lang="zh-CN" altLang="en-US" sz="1600" b="1">
                <a:solidFill>
                  <a:srgbClr val="FF0000"/>
                </a:solidFill>
              </a:rPr>
              <a:t>值得高度关注</a:t>
            </a:r>
            <a:r>
              <a:rPr lang="zh-CN" altLang="en-US" sz="1600" b="1">
                <a:solidFill>
                  <a:srgbClr val="1045C9"/>
                </a:solidFill>
              </a:rPr>
              <a:t>。</a:t>
            </a:r>
            <a:endParaRPr lang="zh-CN" altLang="en-US" sz="16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</a:rPr>
              <a:t>https://github.com/nicholasbishop/ext4-view-rs</a:t>
            </a:r>
            <a:endParaRPr lang="zh-CN" altLang="en-US" sz="1600" b="1">
              <a:solidFill>
                <a:srgbClr val="1045C9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27" name="组合 26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30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矩形 31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 userDrawn="1"/>
            </p:nvSpPr>
            <p:spPr>
              <a:xfrm>
                <a:off x="5487" y="77"/>
                <a:ext cx="319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</a:t>
                </a:r>
                <a:r>
                  <a:rPr lang="en-US" altLang="zh-CN" b="1">
                    <a:solidFill>
                      <a:srgbClr val="F2F2F2"/>
                    </a:solidFill>
                  </a:rPr>
                  <a:t>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 userDrawn="1"/>
          </p:nvGrpSpPr>
          <p:grpSpPr>
            <a:xfrm>
              <a:off x="10532" y="0"/>
              <a:ext cx="4325" cy="736"/>
              <a:chOff x="10332" y="-200"/>
              <a:chExt cx="4325" cy="736"/>
            </a:xfrm>
          </p:grpSpPr>
          <p:sp>
            <p:nvSpPr>
              <p:cNvPr id="46" name="矩形 45"/>
              <p:cNvSpPr/>
              <p:nvPr userDrawn="1"/>
            </p:nvSpPr>
            <p:spPr>
              <a:xfrm>
                <a:off x="10332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文本框 46"/>
              <p:cNvSpPr txBox="1"/>
              <p:nvPr userDrawn="1"/>
            </p:nvSpPr>
            <p:spPr>
              <a:xfrm>
                <a:off x="11478" y="-123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b="1">
                    <a:solidFill>
                      <a:srgbClr val="2E75B6"/>
                    </a:solidFill>
                  </a:rPr>
                  <a:t>EXT4适配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363535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687820" y="0"/>
            <a:ext cx="2746375" cy="467360"/>
            <a:chOff x="10332" y="-200"/>
            <a:chExt cx="4325" cy="736"/>
          </a:xfrm>
        </p:grpSpPr>
        <p:sp>
          <p:nvSpPr>
            <p:cNvPr id="31" name="矩形 30"/>
            <p:cNvSpPr/>
            <p:nvPr userDrawn="1"/>
          </p:nvSpPr>
          <p:spPr>
            <a:xfrm>
              <a:off x="10332" y="-20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1478" y="-123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zh-CN" altLang="en-US" b="1">
                  <a:solidFill>
                    <a:srgbClr val="2E75B6"/>
                  </a:solidFill>
                </a:rPr>
                <a:t>EXT4适配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6947" y="727321"/>
            <a:ext cx="9930888" cy="1171890"/>
            <a:chOff x="338667" y="3"/>
            <a:chExt cx="9930888" cy="1171890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9024955" cy="1124585"/>
              <a:chOff x="958850" y="47308"/>
              <a:chExt cx="9024955" cy="1124585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Efforts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9024955" cy="11245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rgbClr val="003399"/>
                    </a:solidFill>
                  </a:rPr>
                  <a:t>Key3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：</a:t>
                </a:r>
                <a:r>
                  <a:rPr lang="en-US" altLang="zh-CN" sz="2800" b="1">
                    <a:solidFill>
                      <a:srgbClr val="003399"/>
                    </a:solidFill>
                  </a:rPr>
                  <a:t>EXT4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适配最终解决方案（</a:t>
                </a:r>
                <a:r>
                  <a:rPr lang="en-US" altLang="zh-CN" sz="2800" b="1">
                    <a:solidFill>
                      <a:srgbClr val="003399"/>
                    </a:solidFill>
                  </a:rPr>
                  <a:t>LWEXT4 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- </a:t>
                </a:r>
                <a:r>
                  <a:rPr lang="en-US" altLang="zh-CN" sz="2800" b="1">
                    <a:solidFill>
                      <a:srgbClr val="003399"/>
                    </a:solidFill>
                  </a:rPr>
                  <a:t>NPUcore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）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218527" y="1635323"/>
            <a:ext cx="4234244" cy="4923951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highlight>
                  <a:srgbClr val="FFFF00"/>
                </a:highlight>
              </a:rPr>
              <a:t>步骤一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：生成满足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架构的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文件系统。（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 LLVM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特异性）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核心：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 size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是基于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512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的倍数创建，而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中需要改为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1024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的倍数。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这个二倍差异是很多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队伍无法适配的根本原因之一。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（这里没有找到任何支撑想法的文件，是靠我们不断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Debug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、看代码尝试出来的）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upload_post_object_v2_371583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4555" y="5220970"/>
            <a:ext cx="3464560" cy="1338580"/>
          </a:xfrm>
          <a:prstGeom prst="rect">
            <a:avLst/>
          </a:prstGeom>
        </p:spPr>
      </p:pic>
      <p:pic>
        <p:nvPicPr>
          <p:cNvPr id="11" name="图片 10" descr="upload_post_object_v2_6590542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3" y="4633459"/>
            <a:ext cx="2924652" cy="192581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167505" y="1635125"/>
            <a:ext cx="4234180" cy="316484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highlight>
                  <a:srgbClr val="FFFF00"/>
                </a:highlight>
              </a:rPr>
              <a:t>步骤二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：使用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LWEXT4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File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NPUcore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File trait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核心操作：</a:t>
            </a:r>
            <a:r>
              <a:rPr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将文件系统从原先的 FAT32 转换为 lwext4 中的对应的 Inode 和FileSystem。针对这层抽象继续修改对应的根目录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，并适配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PCI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Mem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SATA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。最后让我们的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File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trait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里的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实现所有方法。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upload_post_object_v2_1343554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93" y="4633756"/>
            <a:ext cx="3507343" cy="395565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8250555" y="1635325"/>
            <a:ext cx="3746088" cy="4923951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highlight>
                  <a:srgbClr val="FFFF00"/>
                </a:highlight>
              </a:rPr>
              <a:t>步骤三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：重构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</a:t>
            </a:r>
            <a:endParaRPr lang="en-US" altLang="zh-CN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接口：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NPUcore A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djustment</a:t>
            </a:r>
            <a:endParaRPr lang="en-US" altLang="zh-CN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技术细节：将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LWEXT4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Directory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合并为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DirTree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，来反向适配 </a:t>
            </a:r>
            <a:r>
              <a:rPr lang="en-US" altLang="zh-CN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NPUcore </a:t>
            </a:r>
            <a:r>
              <a:rPr lang="zh-CN" altLang="en-US" sz="1600" b="1">
                <a:solidFill>
                  <a:srgbClr val="1045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 DirectoryTreeNode 数据结构。</a:t>
            </a:r>
            <a:endParaRPr lang="zh-CN" altLang="en-US" sz="1600" b="1">
              <a:solidFill>
                <a:srgbClr val="1045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>
                <a:solidFill>
                  <a:srgbClr val="FF0000"/>
                </a:solidFill>
              </a:rPr>
              <a:t>过程性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代码量： ≈ 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30000 L</a:t>
            </a:r>
            <a:endParaRPr lang="en-US" alt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866390" y="6559272"/>
            <a:ext cx="6505575" cy="27559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1200" b="1"/>
              <a:t>https://github.com/Fediory/NPUcore-</a:t>
            </a:r>
            <a:r>
              <a:rPr lang="en-US" altLang="zh-CN" sz="1200" b="1"/>
              <a:t>IMPACT</a:t>
            </a:r>
            <a:r>
              <a:rPr lang="zh-CN" altLang="en-US" sz="1200" b="1"/>
              <a:t>/tree/</a:t>
            </a:r>
            <a:r>
              <a:rPr lang="en-US" altLang="zh-CN" sz="1200" b="1"/>
              <a:t>NPUcore-FF</a:t>
            </a:r>
            <a:r>
              <a:rPr lang="zh-CN" altLang="en-US" sz="1200" b="1"/>
              <a:t>/dependency/ext4</a:t>
            </a:r>
            <a:endParaRPr lang="zh-CN" altLang="en-US" sz="1200" b="1"/>
          </a:p>
        </p:txBody>
      </p:sp>
      <p:pic>
        <p:nvPicPr>
          <p:cNvPr id="17" name="图片 16" descr="upload_post_object_v2_3759272876"/>
          <p:cNvPicPr>
            <a:picLocks noChangeAspect="1"/>
          </p:cNvPicPr>
          <p:nvPr/>
        </p:nvPicPr>
        <p:blipFill>
          <a:blip r:embed="rId4"/>
          <a:srcRect t="96142" r="40205"/>
          <a:stretch>
            <a:fillRect/>
          </a:stretch>
        </p:blipFill>
        <p:spPr>
          <a:xfrm>
            <a:off x="8401010" y="6017990"/>
            <a:ext cx="3565536" cy="179173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30" name="组合 29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32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 userDrawn="1"/>
            </p:nvSpPr>
            <p:spPr>
              <a:xfrm>
                <a:off x="5487" y="77"/>
                <a:ext cx="319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</a:t>
                </a:r>
                <a:r>
                  <a:rPr lang="en-US" altLang="zh-CN" b="1">
                    <a:solidFill>
                      <a:srgbClr val="F2F2F2"/>
                    </a:solidFill>
                  </a:rPr>
                  <a:t>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44" name="文本框 43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46" name="组合 45"/>
            <p:cNvGrpSpPr/>
            <p:nvPr userDrawn="1"/>
          </p:nvGrpSpPr>
          <p:grpSpPr>
            <a:xfrm>
              <a:off x="10532" y="0"/>
              <a:ext cx="4325" cy="736"/>
              <a:chOff x="10332" y="-200"/>
              <a:chExt cx="4325" cy="736"/>
            </a:xfrm>
          </p:grpSpPr>
          <p:sp>
            <p:nvSpPr>
              <p:cNvPr id="47" name="矩形 46"/>
              <p:cNvSpPr/>
              <p:nvPr userDrawn="1"/>
            </p:nvSpPr>
            <p:spPr>
              <a:xfrm>
                <a:off x="10332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 userDrawn="1"/>
            </p:nvSpPr>
            <p:spPr>
              <a:xfrm>
                <a:off x="11478" y="-123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b="1">
                    <a:solidFill>
                      <a:srgbClr val="2E75B6"/>
                    </a:solidFill>
                  </a:rPr>
                  <a:t>EXT4适配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745" y="4321810"/>
            <a:ext cx="3208020" cy="151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30" name="组合 29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32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 userDrawn="1"/>
            </p:nvSpPr>
            <p:spPr>
              <a:xfrm>
                <a:off x="5487" y="77"/>
                <a:ext cx="319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</a:t>
                </a:r>
                <a:r>
                  <a:rPr lang="en-US" altLang="zh-CN" b="1">
                    <a:solidFill>
                      <a:srgbClr val="F2F2F2"/>
                    </a:solidFill>
                  </a:rPr>
                  <a:t>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44" name="文本框 43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46" name="组合 45"/>
            <p:cNvGrpSpPr/>
            <p:nvPr userDrawn="1"/>
          </p:nvGrpSpPr>
          <p:grpSpPr>
            <a:xfrm>
              <a:off x="10532" y="0"/>
              <a:ext cx="4325" cy="736"/>
              <a:chOff x="10332" y="-200"/>
              <a:chExt cx="4325" cy="736"/>
            </a:xfrm>
          </p:grpSpPr>
          <p:sp>
            <p:nvSpPr>
              <p:cNvPr id="47" name="矩形 46"/>
              <p:cNvSpPr/>
              <p:nvPr userDrawn="1"/>
            </p:nvSpPr>
            <p:spPr>
              <a:xfrm>
                <a:off x="10332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 userDrawn="1"/>
            </p:nvSpPr>
            <p:spPr>
              <a:xfrm>
                <a:off x="11478" y="-123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b="1">
                    <a:solidFill>
                      <a:srgbClr val="2E75B6"/>
                    </a:solidFill>
                  </a:rPr>
                  <a:t>EXT4适配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942340"/>
            <a:ext cx="2937510" cy="2518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3843020"/>
            <a:ext cx="5293360" cy="966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65" y="875665"/>
            <a:ext cx="4470400" cy="547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" y="4941570"/>
            <a:ext cx="5293360" cy="120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220" y="1018540"/>
            <a:ext cx="3276600" cy="22739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19" name="组合 18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45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 userDrawn="1"/>
            </p:nvSpPr>
            <p:spPr>
              <a:xfrm>
                <a:off x="5696" y="77"/>
                <a:ext cx="318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4875" y="0"/>
              <a:ext cx="4325" cy="736"/>
              <a:chOff x="14675" y="-200"/>
              <a:chExt cx="4325" cy="736"/>
            </a:xfrm>
          </p:grpSpPr>
          <p:sp>
            <p:nvSpPr>
              <p:cNvPr id="31" name="矩形 30"/>
              <p:cNvSpPr/>
              <p:nvPr userDrawn="1"/>
            </p:nvSpPr>
            <p:spPr>
              <a:xfrm>
                <a:off x="14675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15971" y="-123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2E75B6"/>
                    </a:solidFill>
                  </a:rPr>
                  <a:t>外设支持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376947" y="727321"/>
            <a:ext cx="3529349" cy="908048"/>
            <a:chOff x="338667" y="3"/>
            <a:chExt cx="3529349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2623416" cy="780119"/>
              <a:chOff x="958850" y="47308"/>
              <a:chExt cx="2623416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Introduction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2109035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rgbClr val="003399"/>
                    </a:solidFill>
                  </a:rPr>
                  <a:t>总体流程</a:t>
                </a:r>
                <a:endParaRPr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8" name="文本框 57"/>
          <p:cNvSpPr txBox="1"/>
          <p:nvPr userDrawn="1"/>
        </p:nvSpPr>
        <p:spPr>
          <a:xfrm>
            <a:off x="309880" y="1893570"/>
            <a:ext cx="4719320" cy="426021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一个标准的，含有文件系统与内核的操作系统移植上板的流程如下：</a:t>
            </a:r>
            <a:endParaRPr lang="zh-CN" altLang="en-US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制作完整的操作系统镜像</a:t>
            </a:r>
            <a:endParaRPr lang="zh-CN" altLang="en-US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将文件系统镜像通过某种方式绑定于内核可以</a:t>
            </a:r>
            <a:r>
              <a:rPr lang="zh-CN" altLang="en-US" b="1">
                <a:solidFill>
                  <a:srgbClr val="1045C9"/>
                </a:solidFill>
              </a:rPr>
              <a:t>辨认的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介质</a:t>
            </a:r>
            <a:r>
              <a:rPr lang="zh-CN" altLang="en-US" b="1">
                <a:solidFill>
                  <a:srgbClr val="1045C9"/>
                </a:solidFill>
              </a:rPr>
              <a:t>上</a:t>
            </a:r>
            <a:endParaRPr lang="zh-CN" altLang="en-US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将内核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刷写</a:t>
            </a:r>
            <a:r>
              <a:rPr lang="zh-CN" altLang="en-US" b="1">
                <a:solidFill>
                  <a:srgbClr val="1045C9"/>
                </a:solidFill>
              </a:rPr>
              <a:t>入开发板指定的</a:t>
            </a:r>
            <a:r>
              <a:rPr lang="en-US" altLang="zh-CN" b="1">
                <a:solidFill>
                  <a:srgbClr val="1045C9"/>
                </a:solidFill>
                <a:highlight>
                  <a:srgbClr val="FFFF00"/>
                </a:highlight>
              </a:rPr>
              <a:t>ENTRYPOINT</a:t>
            </a:r>
            <a:r>
              <a:rPr lang="zh-CN" altLang="en-US" b="1">
                <a:solidFill>
                  <a:srgbClr val="1045C9"/>
                </a:solidFill>
              </a:rPr>
              <a:t>，完成初始化</a:t>
            </a:r>
            <a:endParaRPr lang="zh-CN" altLang="en-US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启动内核，内核识别文件系统，完成操作系统的启动</a:t>
            </a:r>
            <a:endParaRPr lang="zh-CN" altLang="en-US" b="1">
              <a:solidFill>
                <a:srgbClr val="1045C9"/>
              </a:solidFill>
            </a:endParaRPr>
          </a:p>
          <a:p>
            <a:pPr marL="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sym typeface="+mn-ea"/>
              </a:rPr>
              <a:t>特别说明：不同</a:t>
            </a:r>
            <a:r>
              <a:rPr lang="en-US" altLang="zh-CN" b="1">
                <a:solidFill>
                  <a:srgbClr val="1045C9"/>
                </a:solidFill>
                <a:sym typeface="+mn-ea"/>
              </a:rPr>
              <a:t>2K1000</a:t>
            </a:r>
            <a:r>
              <a:rPr lang="zh-CN" altLang="en-US" b="1">
                <a:solidFill>
                  <a:srgbClr val="1045C9"/>
                </a:solidFill>
                <a:sym typeface="+mn-ea"/>
              </a:rPr>
              <a:t>开发板</a:t>
            </a:r>
            <a:r>
              <a:rPr lang="en-US" altLang="zh-CN" b="1">
                <a:solidFill>
                  <a:srgbClr val="1045C9"/>
                </a:solidFill>
                <a:sym typeface="+mn-ea"/>
              </a:rPr>
              <a:t>uBoot</a:t>
            </a:r>
            <a:r>
              <a:rPr lang="zh-CN" altLang="en-US" b="1">
                <a:solidFill>
                  <a:srgbClr val="1045C9"/>
                </a:solidFill>
                <a:sym typeface="+mn-ea"/>
              </a:rPr>
              <a:t>版本</a:t>
            </a:r>
            <a:r>
              <a:rPr lang="zh-CN" altLang="en-US" b="1">
                <a:solidFill>
                  <a:srgbClr val="DE3220"/>
                </a:solidFill>
                <a:sym typeface="+mn-ea"/>
              </a:rPr>
              <a:t>存在差异</a:t>
            </a:r>
            <a:endParaRPr lang="zh-CN" altLang="en-US" b="1">
              <a:solidFill>
                <a:srgbClr val="DE322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b="1">
              <a:solidFill>
                <a:srgbClr val="1045C9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3525" y="1635125"/>
            <a:ext cx="6329045" cy="410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背景色块 1"/>
          <p:cNvSpPr/>
          <p:nvPr/>
        </p:nvSpPr>
        <p:spPr>
          <a:xfrm>
            <a:off x="334962" y="395288"/>
            <a:ext cx="11522076" cy="6067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背景色块 2"/>
          <p:cNvSpPr/>
          <p:nvPr/>
        </p:nvSpPr>
        <p:spPr>
          <a:xfrm>
            <a:off x="687532" y="696191"/>
            <a:ext cx="10816936" cy="5465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" name="目录组合"/>
          <p:cNvGrpSpPr/>
          <p:nvPr/>
        </p:nvGrpSpPr>
        <p:grpSpPr>
          <a:xfrm>
            <a:off x="5086350" y="908050"/>
            <a:ext cx="2019300" cy="1235413"/>
            <a:chOff x="5086350" y="908050"/>
            <a:chExt cx="2019300" cy="1235413"/>
          </a:xfrm>
        </p:grpSpPr>
        <p:sp>
          <p:nvSpPr>
            <p:cNvPr id="63" name="目录英文"/>
            <p:cNvSpPr txBox="1"/>
            <p:nvPr/>
          </p:nvSpPr>
          <p:spPr>
            <a:xfrm>
              <a:off x="5086350" y="1774131"/>
              <a:ext cx="2019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/>
              <a:r>
                <a:rPr lang="en-US" altLang="zh-CN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CONTENTS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58" name="点缀线段"/>
            <p:cNvCxnSpPr/>
            <p:nvPr/>
          </p:nvCxnSpPr>
          <p:spPr>
            <a:xfrm>
              <a:off x="5200955" y="1739047"/>
              <a:ext cx="1790091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目录"/>
            <p:cNvSpPr txBox="1"/>
            <p:nvPr/>
          </p:nvSpPr>
          <p:spPr>
            <a:xfrm>
              <a:off x="5086350" y="908050"/>
              <a:ext cx="2019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/>
              <a:r>
                <a:rPr lang="zh-CN" altLang="en-US" sz="4800" b="1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目录</a:t>
              </a:r>
              <a:endPara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1"/>
          <p:cNvGrpSpPr/>
          <p:nvPr/>
        </p:nvGrpSpPr>
        <p:grpSpPr>
          <a:xfrm>
            <a:off x="1628039" y="2528438"/>
            <a:ext cx="1386358" cy="1386358"/>
            <a:chOff x="1582058" y="2365829"/>
            <a:chExt cx="1654628" cy="1654628"/>
          </a:xfrm>
        </p:grpSpPr>
        <p:sp>
          <p:nvSpPr>
            <p:cNvPr id="19" name="菱形 1"/>
            <p:cNvSpPr/>
            <p:nvPr/>
          </p:nvSpPr>
          <p:spPr>
            <a:xfrm>
              <a:off x="1582058" y="2365829"/>
              <a:ext cx="1654628" cy="165462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1"/>
            <p:cNvSpPr txBox="1"/>
            <p:nvPr/>
          </p:nvSpPr>
          <p:spPr>
            <a:xfrm>
              <a:off x="1582058" y="2807443"/>
              <a:ext cx="1654628" cy="77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01</a:t>
              </a:r>
              <a:endParaRPr lang="en-US" altLang="zh-CN" sz="36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校风 1"/>
          <p:cNvGrpSpPr/>
          <p:nvPr/>
        </p:nvGrpSpPr>
        <p:grpSpPr>
          <a:xfrm>
            <a:off x="1212113" y="4284810"/>
            <a:ext cx="2218210" cy="772893"/>
            <a:chOff x="1112366" y="4349834"/>
            <a:chExt cx="2218210" cy="772893"/>
          </a:xfrm>
        </p:grpSpPr>
        <p:sp>
          <p:nvSpPr>
            <p:cNvPr id="67" name="Strong Preparation"/>
            <p:cNvSpPr txBox="1"/>
            <p:nvPr/>
          </p:nvSpPr>
          <p:spPr>
            <a:xfrm>
              <a:off x="1112367" y="4816022"/>
              <a:ext cx="221820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Kernel Introduction</a:t>
              </a:r>
              <a:endParaRPr lang="en-US" altLang="zh-CN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6" name="基础扎实"/>
            <p:cNvSpPr txBox="1"/>
            <p:nvPr/>
          </p:nvSpPr>
          <p:spPr>
            <a:xfrm>
              <a:off x="1112366" y="4349834"/>
              <a:ext cx="22182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accent1"/>
                  </a:solidFill>
                </a:rPr>
                <a:t>内核概要</a:t>
              </a:r>
              <a:endParaRPr lang="zh-CN" altLang="en-US" sz="28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69" name="组合 2"/>
          <p:cNvGrpSpPr/>
          <p:nvPr/>
        </p:nvGrpSpPr>
        <p:grpSpPr>
          <a:xfrm>
            <a:off x="4144560" y="2528438"/>
            <a:ext cx="1386358" cy="1386358"/>
            <a:chOff x="1582058" y="2365829"/>
            <a:chExt cx="1654628" cy="1654628"/>
          </a:xfrm>
        </p:grpSpPr>
        <p:sp>
          <p:nvSpPr>
            <p:cNvPr id="73" name="菱形 2"/>
            <p:cNvSpPr/>
            <p:nvPr/>
          </p:nvSpPr>
          <p:spPr>
            <a:xfrm>
              <a:off x="1582058" y="2365829"/>
              <a:ext cx="1654628" cy="165462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2"/>
            <p:cNvSpPr txBox="1"/>
            <p:nvPr/>
          </p:nvSpPr>
          <p:spPr>
            <a:xfrm>
              <a:off x="1582058" y="2807443"/>
              <a:ext cx="1654628" cy="77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02</a:t>
              </a:r>
              <a:endParaRPr lang="en-US" altLang="zh-CN" sz="36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校风 2"/>
          <p:cNvGrpSpPr/>
          <p:nvPr/>
        </p:nvGrpSpPr>
        <p:grpSpPr>
          <a:xfrm>
            <a:off x="3551572" y="4284818"/>
            <a:ext cx="2572297" cy="988168"/>
            <a:chOff x="873957" y="4341922"/>
            <a:chExt cx="2572297" cy="988168"/>
          </a:xfrm>
        </p:grpSpPr>
        <p:sp>
          <p:nvSpPr>
            <p:cNvPr id="72" name="Diligent Effort"/>
            <p:cNvSpPr txBox="1"/>
            <p:nvPr/>
          </p:nvSpPr>
          <p:spPr>
            <a:xfrm>
              <a:off x="873957" y="4808120"/>
              <a:ext cx="2572297" cy="521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0"/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Loongson S</a:t>
              </a:r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yscall adaptation</a:t>
              </a:r>
              <a:endParaRPr lang="en-US" altLang="zh-CN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1" name="工作踏实"/>
            <p:cNvSpPr txBox="1"/>
            <p:nvPr/>
          </p:nvSpPr>
          <p:spPr>
            <a:xfrm>
              <a:off x="989611" y="4341922"/>
              <a:ext cx="2340965" cy="4661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28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系统调用</a:t>
              </a:r>
              <a:endPara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6" name="组合 3"/>
          <p:cNvGrpSpPr/>
          <p:nvPr/>
        </p:nvGrpSpPr>
        <p:grpSpPr>
          <a:xfrm>
            <a:off x="6661081" y="2528438"/>
            <a:ext cx="1386358" cy="1386358"/>
            <a:chOff x="1582058" y="2365829"/>
            <a:chExt cx="1654628" cy="1654628"/>
          </a:xfrm>
        </p:grpSpPr>
        <p:sp>
          <p:nvSpPr>
            <p:cNvPr id="80" name="菱形 3"/>
            <p:cNvSpPr/>
            <p:nvPr/>
          </p:nvSpPr>
          <p:spPr>
            <a:xfrm>
              <a:off x="1582058" y="2365829"/>
              <a:ext cx="1654628" cy="165462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3"/>
            <p:cNvSpPr txBox="1"/>
            <p:nvPr/>
          </p:nvSpPr>
          <p:spPr>
            <a:xfrm>
              <a:off x="1582058" y="2807443"/>
              <a:ext cx="1654628" cy="77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03</a:t>
              </a:r>
              <a:endParaRPr lang="en-US" altLang="zh-CN" sz="36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校风 3"/>
          <p:cNvGrpSpPr/>
          <p:nvPr/>
        </p:nvGrpSpPr>
        <p:grpSpPr>
          <a:xfrm>
            <a:off x="6245155" y="4284810"/>
            <a:ext cx="2218210" cy="772893"/>
            <a:chOff x="1112366" y="4349834"/>
            <a:chExt cx="2218210" cy="772893"/>
          </a:xfrm>
        </p:grpSpPr>
        <p:sp>
          <p:nvSpPr>
            <p:cNvPr id="79" name="Practical Attitude"/>
            <p:cNvSpPr txBox="1"/>
            <p:nvPr/>
          </p:nvSpPr>
          <p:spPr>
            <a:xfrm>
              <a:off x="1112367" y="4816022"/>
              <a:ext cx="221820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EXT4 File System</a:t>
              </a:r>
              <a:endParaRPr lang="en-US" altLang="zh-CN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8" name="作风朴实"/>
            <p:cNvSpPr txBox="1"/>
            <p:nvPr/>
          </p:nvSpPr>
          <p:spPr>
            <a:xfrm>
              <a:off x="1112366" y="4349834"/>
              <a:ext cx="22182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EXT4</a:t>
              </a:r>
              <a:r>
                <a:rPr lang="zh-CN" altLang="en-US" sz="28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适配</a:t>
              </a:r>
              <a:endPara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83" name="组合 4"/>
          <p:cNvGrpSpPr/>
          <p:nvPr/>
        </p:nvGrpSpPr>
        <p:grpSpPr>
          <a:xfrm>
            <a:off x="9177603" y="2528438"/>
            <a:ext cx="1386358" cy="1386358"/>
            <a:chOff x="1582058" y="2365829"/>
            <a:chExt cx="1654628" cy="1654628"/>
          </a:xfrm>
        </p:grpSpPr>
        <p:sp>
          <p:nvSpPr>
            <p:cNvPr id="87" name="菱形 4"/>
            <p:cNvSpPr/>
            <p:nvPr/>
          </p:nvSpPr>
          <p:spPr>
            <a:xfrm>
              <a:off x="1582058" y="2365829"/>
              <a:ext cx="1654628" cy="165462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4"/>
            <p:cNvSpPr txBox="1"/>
            <p:nvPr/>
          </p:nvSpPr>
          <p:spPr>
            <a:xfrm>
              <a:off x="1582058" y="2807443"/>
              <a:ext cx="1654628" cy="77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04</a:t>
              </a:r>
              <a:endParaRPr lang="en-US" altLang="zh-CN" sz="36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4" name="校风 4"/>
          <p:cNvGrpSpPr/>
          <p:nvPr/>
        </p:nvGrpSpPr>
        <p:grpSpPr>
          <a:xfrm>
            <a:off x="8761677" y="4284810"/>
            <a:ext cx="2218210" cy="772893"/>
            <a:chOff x="1112366" y="4349834"/>
            <a:chExt cx="2218210" cy="772893"/>
          </a:xfrm>
        </p:grpSpPr>
        <p:sp>
          <p:nvSpPr>
            <p:cNvPr id="86" name="Creative Innovation"/>
            <p:cNvSpPr txBox="1"/>
            <p:nvPr/>
          </p:nvSpPr>
          <p:spPr>
            <a:xfrm>
              <a:off x="1112367" y="4816022"/>
              <a:ext cx="221820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Board Devices Support</a:t>
              </a:r>
              <a:endParaRPr lang="en-US" altLang="zh-CN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5" name="开拓创新"/>
            <p:cNvSpPr txBox="1"/>
            <p:nvPr/>
          </p:nvSpPr>
          <p:spPr>
            <a:xfrm>
              <a:off x="1112366" y="4349834"/>
              <a:ext cx="22182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accent1"/>
                  </a:solidFill>
                </a:rPr>
                <a:t>外设支持</a:t>
              </a:r>
              <a:endParaRPr lang="zh-CN" altLang="en-US" sz="2800" b="1">
                <a:solidFill>
                  <a:schemeClr val="accent1"/>
                </a:solidFill>
              </a:endParaRPr>
            </a:p>
          </p:txBody>
        </p:sp>
      </p:grpSp>
      <p:sp>
        <p:nvSpPr>
          <p:cNvPr id="32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6947" y="727321"/>
            <a:ext cx="3529349" cy="908048"/>
            <a:chOff x="338667" y="3"/>
            <a:chExt cx="3529349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2623416" cy="780119"/>
              <a:chOff x="958850" y="47308"/>
              <a:chExt cx="2623416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Plan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2109035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rgbClr val="003399"/>
                    </a:solidFill>
                  </a:rPr>
                  <a:t>方案选择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" name="表格 3"/>
          <p:cNvGraphicFramePr/>
          <p:nvPr/>
        </p:nvGraphicFramePr>
        <p:xfrm>
          <a:off x="963911" y="2817580"/>
          <a:ext cx="1026414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690"/>
                <a:gridCol w="1710690"/>
                <a:gridCol w="1894840"/>
                <a:gridCol w="1526540"/>
                <a:gridCol w="1710690"/>
                <a:gridCol w="1710690"/>
              </a:tblGrid>
              <a:tr h="84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介质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准备需求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部署流程长短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需适配功能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可扩展性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难度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426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1045C9"/>
                          </a:solidFill>
                        </a:rPr>
                        <a:t>NAND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无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1045C9"/>
                          </a:solidFill>
                        </a:rPr>
                        <a:t>uBoot</a:t>
                      </a: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自动刷写，</a:t>
                      </a:r>
                      <a:r>
                        <a:rPr lang="zh-CN" altLang="en-US" sz="2000" b="1">
                          <a:solidFill>
                            <a:srgbClr val="DE3220"/>
                          </a:solidFill>
                        </a:rPr>
                        <a:t>短</a:t>
                      </a:r>
                      <a:endParaRPr lang="zh-CN" altLang="en-US" sz="2000" b="1">
                        <a:solidFill>
                          <a:srgbClr val="DE322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无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低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低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096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1045C9"/>
                          </a:solidFill>
                        </a:rPr>
                        <a:t>SSD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1045C9"/>
                          </a:solidFill>
                        </a:rPr>
                        <a:t>SSD</a:t>
                      </a:r>
                      <a:r>
                        <a:rPr lang="zh-CN" altLang="en-US" sz="2000" b="1">
                          <a:solidFill>
                            <a:srgbClr val="DE3220"/>
                          </a:solidFill>
                        </a:rPr>
                        <a:t>自行烧录</a:t>
                      </a: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文件系统</a:t>
                      </a:r>
                      <a:endParaRPr sz="2000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1045C9"/>
                          </a:solidFill>
                        </a:rPr>
                        <a:t>SSD</a:t>
                      </a: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与</a:t>
                      </a:r>
                      <a:r>
                        <a:rPr lang="en-US" altLang="zh-CN" sz="2000" b="1">
                          <a:solidFill>
                            <a:srgbClr val="1045C9"/>
                          </a:solidFill>
                        </a:rPr>
                        <a:t>RAM</a:t>
                      </a: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分别部署，</a:t>
                      </a:r>
                      <a:r>
                        <a:rPr lang="zh-CN" altLang="en-US" sz="2000" b="1">
                          <a:solidFill>
                            <a:srgbClr val="DE3220"/>
                          </a:solidFill>
                        </a:rPr>
                        <a:t>长</a:t>
                      </a:r>
                      <a:endParaRPr lang="zh-CN" altLang="en-US" sz="2000" b="1">
                        <a:solidFill>
                          <a:srgbClr val="DE322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DE3220"/>
                          </a:solidFill>
                        </a:rPr>
                        <a:t>PCI驱动SATA</a:t>
                      </a:r>
                      <a:endParaRPr lang="zh-CN" altLang="en-US" sz="2000" b="1">
                        <a:solidFill>
                          <a:srgbClr val="DE322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高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rgbClr val="1045C9"/>
                          </a:solidFill>
                        </a:rPr>
                        <a:t>高</a:t>
                      </a:r>
                      <a:endParaRPr lang="zh-CN" altLang="en-US" sz="2000" b="1">
                        <a:solidFill>
                          <a:srgbClr val="1045C9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 userDrawn="1"/>
        </p:nvSpPr>
        <p:spPr>
          <a:xfrm>
            <a:off x="2227056" y="1688560"/>
            <a:ext cx="7737851" cy="43053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200" b="1">
                <a:solidFill>
                  <a:srgbClr val="1045C9"/>
                </a:solidFill>
              </a:rPr>
              <a:t>2K500</a:t>
            </a:r>
            <a:r>
              <a:rPr lang="zh-CN" altLang="en-US" sz="2200" b="1">
                <a:solidFill>
                  <a:srgbClr val="1045C9"/>
                </a:solidFill>
              </a:rPr>
              <a:t>介质：</a:t>
            </a:r>
            <a:r>
              <a:rPr lang="en-US" altLang="zh-CN" sz="2200" b="1">
                <a:solidFill>
                  <a:srgbClr val="1045C9"/>
                </a:solidFill>
              </a:rPr>
              <a:t>SD</a:t>
            </a:r>
            <a:r>
              <a:rPr lang="zh-CN" altLang="en-US" sz="2200" b="1">
                <a:solidFill>
                  <a:srgbClr val="1045C9"/>
                </a:solidFill>
              </a:rPr>
              <a:t>卡	</a:t>
            </a:r>
            <a:r>
              <a:rPr lang="en-US" altLang="zh-CN" sz="2200" b="1">
                <a:solidFill>
                  <a:srgbClr val="1045C9"/>
                </a:solidFill>
              </a:rPr>
              <a:t>2K1000</a:t>
            </a:r>
            <a:r>
              <a:rPr lang="zh-CN" altLang="en-US" sz="2200" b="1">
                <a:solidFill>
                  <a:srgbClr val="1045C9"/>
                </a:solidFill>
              </a:rPr>
              <a:t>介质：</a:t>
            </a:r>
            <a:r>
              <a:rPr lang="en-US" altLang="zh-CN" sz="2200" b="1">
                <a:solidFill>
                  <a:srgbClr val="DE3220"/>
                </a:solidFill>
              </a:rPr>
              <a:t>NAND</a:t>
            </a:r>
            <a:r>
              <a:rPr lang="zh-CN" altLang="en-US" sz="2200" b="1">
                <a:solidFill>
                  <a:srgbClr val="DE3220"/>
                </a:solidFill>
              </a:rPr>
              <a:t>芯片</a:t>
            </a:r>
            <a:r>
              <a:rPr lang="en-US" altLang="zh-CN" sz="2200" b="1">
                <a:solidFill>
                  <a:srgbClr val="1045C9"/>
                </a:solidFill>
              </a:rPr>
              <a:t>/</a:t>
            </a:r>
            <a:r>
              <a:rPr lang="en-US" altLang="zh-CN" sz="2200" b="1">
                <a:solidFill>
                  <a:srgbClr val="DE3220"/>
                </a:solidFill>
              </a:rPr>
              <a:t>SCSI</a:t>
            </a:r>
            <a:r>
              <a:rPr lang="zh-CN" altLang="en-US" sz="2200" b="1">
                <a:solidFill>
                  <a:srgbClr val="DE3220"/>
                </a:solidFill>
              </a:rPr>
              <a:t>-</a:t>
            </a:r>
            <a:r>
              <a:rPr lang="en-US" altLang="zh-CN" sz="2200" b="1">
                <a:solidFill>
                  <a:srgbClr val="DE3220"/>
                </a:solidFill>
              </a:rPr>
              <a:t>SSD</a:t>
            </a:r>
            <a:endParaRPr lang="zh-CN" altLang="en-US" sz="2200" b="1">
              <a:solidFill>
                <a:srgbClr val="DE322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056938" y="2253070"/>
            <a:ext cx="1007808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200" b="1">
                <a:solidFill>
                  <a:srgbClr val="1045C9"/>
                </a:solidFill>
              </a:rPr>
              <a:t>相比于</a:t>
            </a:r>
            <a:r>
              <a:rPr lang="en-US" altLang="zh-CN" sz="2200" b="1">
                <a:solidFill>
                  <a:srgbClr val="1045C9"/>
                </a:solidFill>
              </a:rPr>
              <a:t>2K500</a:t>
            </a:r>
            <a:r>
              <a:rPr lang="zh-CN" altLang="en-US" sz="2200" b="1">
                <a:solidFill>
                  <a:srgbClr val="1045C9"/>
                </a:solidFill>
              </a:rPr>
              <a:t>仅可部署</a:t>
            </a:r>
            <a:r>
              <a:rPr lang="en-US" altLang="zh-CN" sz="2200" b="1">
                <a:solidFill>
                  <a:srgbClr val="1045C9"/>
                </a:solidFill>
              </a:rPr>
              <a:t>SD</a:t>
            </a:r>
            <a:r>
              <a:rPr lang="zh-CN" altLang="en-US" sz="2200" b="1">
                <a:solidFill>
                  <a:srgbClr val="1045C9"/>
                </a:solidFill>
              </a:rPr>
              <a:t>卡，本次</a:t>
            </a:r>
            <a:r>
              <a:rPr lang="en-US" altLang="zh-CN" sz="2200" b="1">
                <a:solidFill>
                  <a:srgbClr val="1045C9"/>
                </a:solidFill>
              </a:rPr>
              <a:t>2K1000</a:t>
            </a:r>
            <a:r>
              <a:rPr lang="zh-CN" altLang="en-US" sz="2200" b="1">
                <a:solidFill>
                  <a:srgbClr val="1045C9"/>
                </a:solidFill>
              </a:rPr>
              <a:t>开发板提供两种方式，其对比如下</a:t>
            </a:r>
            <a:endParaRPr lang="zh-CN" altLang="en-US" sz="2200" b="1">
              <a:solidFill>
                <a:srgbClr val="1045C9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9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 userDrawn="1"/>
            </p:nvSpPr>
            <p:spPr>
              <a:xfrm>
                <a:off x="5696" y="77"/>
                <a:ext cx="318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 userDrawn="1"/>
          </p:nvGrpSpPr>
          <p:grpSpPr>
            <a:xfrm>
              <a:off x="14875" y="0"/>
              <a:ext cx="4325" cy="736"/>
              <a:chOff x="14675" y="-200"/>
              <a:chExt cx="4325" cy="736"/>
            </a:xfrm>
          </p:grpSpPr>
          <p:sp>
            <p:nvSpPr>
              <p:cNvPr id="17" name="矩形 16"/>
              <p:cNvSpPr/>
              <p:nvPr userDrawn="1"/>
            </p:nvSpPr>
            <p:spPr>
              <a:xfrm>
                <a:off x="14675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 userDrawn="1"/>
            </p:nvSpPr>
            <p:spPr>
              <a:xfrm>
                <a:off x="15971" y="-123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2E75B6"/>
                    </a:solidFill>
                  </a:rPr>
                  <a:t>外设支持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9445625" y="0"/>
            <a:ext cx="2746375" cy="467360"/>
            <a:chOff x="14675" y="-200"/>
            <a:chExt cx="4325" cy="736"/>
          </a:xfrm>
        </p:grpSpPr>
        <p:sp>
          <p:nvSpPr>
            <p:cNvPr id="31" name="矩形 30"/>
            <p:cNvSpPr/>
            <p:nvPr userDrawn="1"/>
          </p:nvSpPr>
          <p:spPr>
            <a:xfrm>
              <a:off x="14675" y="-20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5971" y="-123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2E75B6"/>
                  </a:solidFill>
                </a:rPr>
                <a:t>外设支持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6947" y="727321"/>
            <a:ext cx="3529349" cy="908048"/>
            <a:chOff x="338667" y="3"/>
            <a:chExt cx="3529349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2623416" cy="780119"/>
              <a:chOff x="958850" y="47308"/>
              <a:chExt cx="2623416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NAND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2109035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rgbClr val="003399"/>
                    </a:solidFill>
                  </a:rPr>
                  <a:t>NAND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方案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 userDrawn="1"/>
        </p:nvSpPr>
        <p:spPr>
          <a:xfrm>
            <a:off x="105318" y="1688560"/>
            <a:ext cx="4464108" cy="4233251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NAND</a:t>
            </a:r>
            <a:r>
              <a:rPr lang="zh-CN" altLang="en-US" sz="2000" b="1">
                <a:solidFill>
                  <a:srgbClr val="1045C9"/>
                </a:solidFill>
              </a:rPr>
              <a:t>方案下，我们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利用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uBoot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系统的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BootFromNAND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功能</a:t>
            </a:r>
            <a:r>
              <a:rPr lang="zh-CN" altLang="en-US" sz="2000" b="1">
                <a:solidFill>
                  <a:srgbClr val="1045C9"/>
                </a:solidFill>
              </a:rPr>
              <a:t>进行内核与文件系统的烧写，本方案仅需要搭建</a:t>
            </a:r>
            <a:r>
              <a:rPr lang="en-US" altLang="zh-CN" sz="2000" b="1">
                <a:solidFill>
                  <a:srgbClr val="1045C9"/>
                </a:solidFill>
              </a:rPr>
              <a:t>tftp</a:t>
            </a:r>
            <a:r>
              <a:rPr lang="zh-CN" altLang="en-US" sz="2000" b="1">
                <a:solidFill>
                  <a:srgbClr val="1045C9"/>
                </a:solidFill>
              </a:rPr>
              <a:t>服务器供</a:t>
            </a:r>
            <a:r>
              <a:rPr lang="en-US" altLang="zh-CN" sz="2000" b="1">
                <a:solidFill>
                  <a:srgbClr val="1045C9"/>
                </a:solidFill>
              </a:rPr>
              <a:t>uBoot</a:t>
            </a:r>
            <a:r>
              <a:rPr lang="zh-CN" altLang="en-US" sz="2000" b="1">
                <a:solidFill>
                  <a:srgbClr val="1045C9"/>
                </a:solidFill>
              </a:rPr>
              <a:t>使用即可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经过尝试，</a:t>
            </a:r>
            <a:r>
              <a:rPr lang="en-US" altLang="zh-CN" sz="2000" b="1">
                <a:solidFill>
                  <a:srgbClr val="1045C9"/>
                </a:solidFill>
              </a:rPr>
              <a:t>NAND</a:t>
            </a:r>
            <a:r>
              <a:rPr lang="zh-CN" altLang="en-US" sz="2000" b="1">
                <a:solidFill>
                  <a:srgbClr val="1045C9"/>
                </a:solidFill>
              </a:rPr>
              <a:t>方案存在以下问题：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uBoot</a:t>
            </a:r>
            <a:r>
              <a:rPr lang="zh-CN" altLang="en-US" sz="2000" b="1">
                <a:solidFill>
                  <a:srgbClr val="FF0000"/>
                </a:solidFill>
              </a:rPr>
              <a:t>未搭载</a:t>
            </a:r>
            <a:r>
              <a:rPr lang="en-US" altLang="zh-CN" sz="2000" b="1">
                <a:solidFill>
                  <a:srgbClr val="1045C9"/>
                </a:solidFill>
              </a:rPr>
              <a:t>NAND</a:t>
            </a:r>
            <a:r>
              <a:rPr lang="zh-CN" altLang="en-US" sz="2000" b="1">
                <a:solidFill>
                  <a:srgbClr val="1045C9"/>
                </a:solidFill>
              </a:rPr>
              <a:t>子系统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uBoot</a:t>
            </a:r>
            <a:r>
              <a:rPr lang="zh-CN" altLang="en-US" sz="2000" b="1">
                <a:solidFill>
                  <a:srgbClr val="FF0000"/>
                </a:solidFill>
              </a:rPr>
              <a:t>无法识别</a:t>
            </a:r>
            <a:r>
              <a:rPr lang="en-US" altLang="zh-CN" sz="2000" b="1">
                <a:solidFill>
                  <a:srgbClr val="1045C9"/>
                </a:solidFill>
              </a:rPr>
              <a:t>NAND</a:t>
            </a:r>
            <a:r>
              <a:rPr lang="zh-CN" altLang="en-US" sz="2000" b="1">
                <a:solidFill>
                  <a:srgbClr val="1045C9"/>
                </a:solidFill>
              </a:rPr>
              <a:t>设备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镜像</a:t>
            </a:r>
            <a:r>
              <a:rPr lang="zh-CN" altLang="en-US" sz="2000" b="1">
                <a:solidFill>
                  <a:srgbClr val="DE3220"/>
                </a:solidFill>
              </a:rPr>
              <a:t>体积过大</a:t>
            </a:r>
            <a:r>
              <a:rPr lang="zh-CN" altLang="en-US" sz="2000" b="1">
                <a:solidFill>
                  <a:srgbClr val="1045C9"/>
                </a:solidFill>
              </a:rPr>
              <a:t>，无法刷入</a:t>
            </a:r>
            <a:endParaRPr lang="zh-CN" altLang="en-US" sz="2000" b="1">
              <a:solidFill>
                <a:srgbClr val="1045C9"/>
              </a:solidFill>
            </a:endParaRPr>
          </a:p>
        </p:txBody>
      </p:sp>
      <p:pic>
        <p:nvPicPr>
          <p:cNvPr id="7" name="图片 6" descr="upload_post_object_v2_22798437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9789" y="4114038"/>
            <a:ext cx="3454619" cy="2374599"/>
          </a:xfrm>
          <a:prstGeom prst="rect">
            <a:avLst/>
          </a:prstGeom>
        </p:spPr>
      </p:pic>
      <p:pic>
        <p:nvPicPr>
          <p:cNvPr id="8" name="图片 7" descr="upload_post_object_v2_7568309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588" y="4114071"/>
            <a:ext cx="3495204" cy="2374566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576149" y="1688527"/>
            <a:ext cx="3434139" cy="240538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经过计算，为</a:t>
            </a:r>
            <a:r>
              <a:rPr lang="en-US" altLang="zh-CN" sz="2000" b="1">
                <a:solidFill>
                  <a:srgbClr val="1045C9"/>
                </a:solidFill>
              </a:rPr>
              <a:t>NAND</a:t>
            </a:r>
            <a:r>
              <a:rPr lang="zh-CN" altLang="en-US" sz="2000" b="1">
                <a:solidFill>
                  <a:srgbClr val="1045C9"/>
                </a:solidFill>
              </a:rPr>
              <a:t>子系统预留的空间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仅有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64MB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大小</a:t>
            </a:r>
            <a:r>
              <a:rPr lang="zh-CN" altLang="en-US" sz="2000" b="1">
                <a:solidFill>
                  <a:srgbClr val="1045C9"/>
                </a:solidFill>
              </a:rPr>
              <a:t>，复赛后测例总大小已经达到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120MB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+</a:t>
            </a:r>
            <a:r>
              <a:rPr lang="zh-CN" altLang="en-US" sz="2000" b="1">
                <a:solidFill>
                  <a:srgbClr val="1045C9"/>
                </a:solidFill>
              </a:rPr>
              <a:t>，故而</a:t>
            </a:r>
            <a:r>
              <a:rPr lang="zh-CN" altLang="en-US" sz="2000" b="1">
                <a:solidFill>
                  <a:srgbClr val="DE3220"/>
                </a:solidFill>
              </a:rPr>
              <a:t>放弃本方案</a:t>
            </a:r>
            <a:endParaRPr lang="zh-CN" altLang="en-US" sz="2000" b="1">
              <a:solidFill>
                <a:srgbClr val="DE3220"/>
              </a:solidFill>
            </a:endParaRPr>
          </a:p>
        </p:txBody>
      </p:sp>
      <p:pic>
        <p:nvPicPr>
          <p:cNvPr id="12" name="图片 11" descr="upload_post_object_v2_35847314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952" y="911367"/>
            <a:ext cx="4143801" cy="320267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17" name="组合 16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18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 userDrawn="1"/>
            </p:nvSpPr>
            <p:spPr>
              <a:xfrm>
                <a:off x="5696" y="77"/>
                <a:ext cx="318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>
              <a:off x="14875" y="0"/>
              <a:ext cx="4325" cy="736"/>
              <a:chOff x="14675" y="-200"/>
              <a:chExt cx="4325" cy="736"/>
            </a:xfrm>
          </p:grpSpPr>
          <p:sp>
            <p:nvSpPr>
              <p:cNvPr id="34" name="矩形 33"/>
              <p:cNvSpPr/>
              <p:nvPr userDrawn="1"/>
            </p:nvSpPr>
            <p:spPr>
              <a:xfrm>
                <a:off x="14675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 userDrawn="1"/>
            </p:nvSpPr>
            <p:spPr>
              <a:xfrm>
                <a:off x="15971" y="-123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2E75B6"/>
                    </a:solidFill>
                  </a:rPr>
                  <a:t>外设支持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9445625" y="0"/>
            <a:ext cx="2746375" cy="467360"/>
            <a:chOff x="14675" y="-200"/>
            <a:chExt cx="4325" cy="736"/>
          </a:xfrm>
        </p:grpSpPr>
        <p:sp>
          <p:nvSpPr>
            <p:cNvPr id="31" name="矩形 30"/>
            <p:cNvSpPr/>
            <p:nvPr userDrawn="1"/>
          </p:nvSpPr>
          <p:spPr>
            <a:xfrm>
              <a:off x="14675" y="-20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5971" y="-123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2E75B6"/>
                  </a:solidFill>
                </a:rPr>
                <a:t>外设支持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6947" y="727321"/>
            <a:ext cx="3529349" cy="908048"/>
            <a:chOff x="338667" y="3"/>
            <a:chExt cx="3529349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2623416" cy="780119"/>
              <a:chOff x="958850" y="47308"/>
              <a:chExt cx="2623416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SCSI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2109035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rgbClr val="003399"/>
                    </a:solidFill>
                  </a:rPr>
                  <a:t>SCSI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方案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 userDrawn="1"/>
        </p:nvSpPr>
        <p:spPr>
          <a:xfrm>
            <a:off x="737271" y="1554739"/>
            <a:ext cx="10777136" cy="4666068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SCSI</a:t>
            </a:r>
            <a:r>
              <a:rPr lang="zh-CN" altLang="en-US" sz="2000" b="1">
                <a:solidFill>
                  <a:srgbClr val="1045C9"/>
                </a:solidFill>
              </a:rPr>
              <a:t>方案利用上层机完整工具链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先行将文件系统烧写入板载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SSD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卡</a:t>
            </a:r>
            <a:r>
              <a:rPr lang="zh-CN" altLang="en-US" sz="2000" b="1">
                <a:solidFill>
                  <a:srgbClr val="1045C9"/>
                </a:solidFill>
              </a:rPr>
              <a:t>中；将内核写入内存并</a:t>
            </a:r>
            <a:r>
              <a:rPr lang="en-US" altLang="zh-CN" sz="2000" b="1">
                <a:solidFill>
                  <a:srgbClr val="1045C9"/>
                </a:solidFill>
              </a:rPr>
              <a:t>Boot</a:t>
            </a:r>
            <a:r>
              <a:rPr lang="zh-CN" altLang="en-US" sz="2000" b="1">
                <a:solidFill>
                  <a:srgbClr val="1045C9"/>
                </a:solidFill>
              </a:rPr>
              <a:t>后内核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自行扫描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PCI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设备找到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SATA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硬盘</a:t>
            </a:r>
            <a:r>
              <a:rPr lang="zh-CN" altLang="en-US" sz="2000" b="1">
                <a:solidFill>
                  <a:srgbClr val="1045C9"/>
                </a:solidFill>
              </a:rPr>
              <a:t>并读取文件系统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上层机的流程为：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生成文件系统镜像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利用硬盘盒等外部设备将文件系统烧录入SSD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将</a:t>
            </a:r>
            <a:r>
              <a:rPr lang="en-US" altLang="zh-CN" sz="2000" b="1">
                <a:solidFill>
                  <a:srgbClr val="1045C9"/>
                </a:solidFill>
              </a:rPr>
              <a:t>SSD</a:t>
            </a:r>
            <a:r>
              <a:rPr lang="zh-CN" altLang="en-US" sz="2000" b="1">
                <a:solidFill>
                  <a:srgbClr val="1045C9"/>
                </a:solidFill>
              </a:rPr>
              <a:t>安装回开发板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这样的流程较为麻烦，但也存在许多优点，如：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添加了</a:t>
            </a:r>
            <a:r>
              <a:rPr lang="en-US" altLang="zh-CN" sz="2000" b="1">
                <a:solidFill>
                  <a:srgbClr val="1045C9"/>
                </a:solidFill>
              </a:rPr>
              <a:t>PCI</a:t>
            </a:r>
            <a:r>
              <a:rPr lang="zh-CN" altLang="en-US" sz="2000" b="1">
                <a:solidFill>
                  <a:srgbClr val="1045C9"/>
                </a:solidFill>
              </a:rPr>
              <a:t>设备驱动，内核</a:t>
            </a:r>
            <a:r>
              <a:rPr lang="zh-CN" altLang="en-US" sz="2000" b="1">
                <a:solidFill>
                  <a:srgbClr val="DE3220"/>
                </a:solidFill>
              </a:rPr>
              <a:t>扩展性提升</a:t>
            </a:r>
            <a:endParaRPr lang="zh-CN" altLang="en-US" sz="2000" b="1">
              <a:solidFill>
                <a:srgbClr val="DE322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DE3220"/>
                </a:solidFill>
              </a:rPr>
              <a:t>绕过</a:t>
            </a:r>
            <a:r>
              <a:rPr lang="zh-CN" altLang="en-US" sz="2000" b="1">
                <a:solidFill>
                  <a:srgbClr val="1045C9"/>
                </a:solidFill>
              </a:rPr>
              <a:t>了</a:t>
            </a:r>
            <a:r>
              <a:rPr lang="en-US" altLang="zh-CN" sz="2000" b="1">
                <a:solidFill>
                  <a:srgbClr val="1045C9"/>
                </a:solidFill>
              </a:rPr>
              <a:t>uBoot</a:t>
            </a:r>
            <a:r>
              <a:rPr lang="zh-CN" altLang="en-US" sz="2000" b="1">
                <a:solidFill>
                  <a:srgbClr val="1045C9"/>
                </a:solidFill>
              </a:rPr>
              <a:t>系统</a:t>
            </a:r>
            <a:r>
              <a:rPr lang="en-US" altLang="zh-CN" sz="2000" b="1">
                <a:solidFill>
                  <a:srgbClr val="1045C9"/>
                </a:solidFill>
              </a:rPr>
              <a:t>SCSI</a:t>
            </a:r>
            <a:r>
              <a:rPr lang="zh-CN" altLang="en-US" sz="2000" b="1">
                <a:solidFill>
                  <a:srgbClr val="1045C9"/>
                </a:solidFill>
              </a:rPr>
              <a:t>子系统对于</a:t>
            </a:r>
            <a:r>
              <a:rPr lang="en-US" altLang="zh-CN" sz="2000" b="1">
                <a:solidFill>
                  <a:srgbClr val="1045C9"/>
                </a:solidFill>
              </a:rPr>
              <a:t>SSD</a:t>
            </a:r>
            <a:r>
              <a:rPr lang="zh-CN" altLang="en-US" sz="2000" b="1">
                <a:solidFill>
                  <a:srgbClr val="1045C9"/>
                </a:solidFill>
              </a:rPr>
              <a:t>的</a:t>
            </a:r>
            <a:r>
              <a:rPr lang="zh-CN" altLang="en-US" sz="2000" b="1">
                <a:solidFill>
                  <a:srgbClr val="DE3220"/>
                </a:solidFill>
              </a:rPr>
              <a:t>繁琐操作</a:t>
            </a:r>
            <a:r>
              <a:rPr lang="zh-CN" altLang="en-US" sz="2000" b="1">
                <a:solidFill>
                  <a:srgbClr val="1045C9"/>
                </a:solidFill>
              </a:rPr>
              <a:t>（此处需将设备读入内存按址修改）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上层机对于硬盘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保有更多工具</a:t>
            </a:r>
            <a:r>
              <a:rPr lang="zh-CN" altLang="en-US" sz="2000" b="1">
                <a:solidFill>
                  <a:srgbClr val="1045C9"/>
                </a:solidFill>
              </a:rPr>
              <a:t>（</a:t>
            </a:r>
            <a:r>
              <a:rPr lang="en-US" altLang="zh-CN" sz="2000" b="1">
                <a:solidFill>
                  <a:srgbClr val="1045C9"/>
                </a:solidFill>
              </a:rPr>
              <a:t>DIskGenius</a:t>
            </a:r>
            <a:r>
              <a:rPr lang="zh-CN" altLang="en-US" sz="2000" b="1">
                <a:solidFill>
                  <a:srgbClr val="1045C9"/>
                </a:solidFill>
              </a:rPr>
              <a:t>，</a:t>
            </a:r>
            <a:r>
              <a:rPr lang="en-US" altLang="zh-CN" sz="2000" b="1">
                <a:solidFill>
                  <a:srgbClr val="1045C9"/>
                </a:solidFill>
              </a:rPr>
              <a:t>BalenaEtcher</a:t>
            </a:r>
            <a:r>
              <a:rPr lang="zh-CN" altLang="en-US" sz="2000" b="1">
                <a:solidFill>
                  <a:srgbClr val="1045C9"/>
                </a:solidFill>
              </a:rPr>
              <a:t>等），</a:t>
            </a:r>
            <a:r>
              <a:rPr lang="zh-CN" altLang="en-US" sz="2000" b="1">
                <a:solidFill>
                  <a:srgbClr val="FF0000"/>
                </a:solidFill>
              </a:rPr>
              <a:t>便于</a:t>
            </a:r>
            <a:r>
              <a:rPr lang="en-US" altLang="zh-CN" sz="2000" b="1">
                <a:solidFill>
                  <a:srgbClr val="FF0000"/>
                </a:solidFill>
              </a:rPr>
              <a:t>Debug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2" name="图片 1" descr="upload_post_object_v2_34268126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8385651" y="2059421"/>
            <a:ext cx="2308669" cy="365676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0" cy="467360"/>
            <a:chOff x="0" y="0"/>
            <a:chExt cx="19200" cy="736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0" y="0"/>
              <a:ext cx="19200" cy="736"/>
              <a:chOff x="0" y="0"/>
              <a:chExt cx="19200" cy="736"/>
            </a:xfrm>
          </p:grpSpPr>
          <p:sp>
            <p:nvSpPr>
              <p:cNvPr id="6" name="色块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00" cy="7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矩形 6"/>
              <p:cNvSpPr/>
              <p:nvPr userDrawn="1"/>
            </p:nvSpPr>
            <p:spPr>
              <a:xfrm>
                <a:off x="0" y="0"/>
                <a:ext cx="4325" cy="736"/>
              </a:xfrm>
              <a:prstGeom prst="rect">
                <a:avLst/>
              </a:prstGeom>
              <a:solidFill>
                <a:srgbClr val="5B9BD5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 userDrawn="1"/>
            </p:nvSpPr>
            <p:spPr>
              <a:xfrm>
                <a:off x="116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内核概要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 userDrawn="1"/>
            </p:nvSpPr>
            <p:spPr>
              <a:xfrm>
                <a:off x="5696" y="77"/>
                <a:ext cx="3180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LA2K1K+Syscall</a:t>
                </a:r>
                <a:endParaRPr lang="en-US" altLang="zh-CN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 userDrawn="1"/>
            </p:nvSpPr>
            <p:spPr>
              <a:xfrm>
                <a:off x="11678" y="77"/>
                <a:ext cx="20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en-US" altLang="zh-CN" b="1">
                    <a:solidFill>
                      <a:srgbClr val="F2F2F2"/>
                    </a:solidFill>
                  </a:rPr>
                  <a:t>EXT4</a:t>
                </a:r>
                <a:r>
                  <a:rPr lang="zh-CN" altLang="en-US" b="1">
                    <a:solidFill>
                      <a:srgbClr val="F2F2F2"/>
                    </a:solidFill>
                  </a:rPr>
                  <a:t>适配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 userDrawn="1"/>
            </p:nvSpPr>
            <p:spPr>
              <a:xfrm>
                <a:off x="16401" y="77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F2F2F2"/>
                    </a:solidFill>
                  </a:rPr>
                  <a:t>外设支持</a:t>
                </a:r>
                <a:endParaRPr lang="zh-CN" altLang="en-US" b="1">
                  <a:solidFill>
                    <a:srgbClr val="F2F2F2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14875" y="0"/>
              <a:ext cx="4325" cy="736"/>
              <a:chOff x="14675" y="-200"/>
              <a:chExt cx="4325" cy="736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14675" y="-200"/>
                <a:ext cx="4325" cy="736"/>
              </a:xfrm>
              <a:prstGeom prst="rect">
                <a:avLst/>
              </a:prstGeom>
              <a:solidFill>
                <a:srgbClr val="E2E6ED">
                  <a:alpha val="100000"/>
                </a:srgbClr>
              </a:solidFill>
              <a:ln w="127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 userDrawn="1"/>
            </p:nvSpPr>
            <p:spPr>
              <a:xfrm>
                <a:off x="15971" y="-123"/>
                <a:ext cx="1732" cy="5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p>
                <a:r>
                  <a:rPr lang="zh-CN" altLang="en-US" b="1">
                    <a:solidFill>
                      <a:srgbClr val="2E75B6"/>
                    </a:solidFill>
                  </a:rPr>
                  <a:t>外设支持</a:t>
                </a:r>
                <a:endParaRPr lang="zh-CN" altLang="en-US" b="1">
                  <a:solidFill>
                    <a:srgbClr val="2E75B6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45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0" y="0"/>
              <a:ext cx="4325" cy="736"/>
            </a:xfrm>
            <a:prstGeom prst="rect">
              <a:avLst/>
            </a:prstGeom>
            <a:solidFill>
              <a:srgbClr val="5B9BD5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5922" y="77"/>
              <a:ext cx="2594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LA2K1K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26" name="文本框 25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8" name="文本框 27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9445625" y="0"/>
            <a:ext cx="2746375" cy="467360"/>
            <a:chOff x="14675" y="-200"/>
            <a:chExt cx="4325" cy="736"/>
          </a:xfrm>
        </p:grpSpPr>
        <p:sp>
          <p:nvSpPr>
            <p:cNvPr id="31" name="矩形 30"/>
            <p:cNvSpPr/>
            <p:nvPr userDrawn="1"/>
          </p:nvSpPr>
          <p:spPr>
            <a:xfrm>
              <a:off x="14675" y="-20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5971" y="-123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2E75B6"/>
                  </a:solidFill>
                </a:rPr>
                <a:t>外设支持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6947" y="727321"/>
            <a:ext cx="3529349" cy="908048"/>
            <a:chOff x="338667" y="3"/>
            <a:chExt cx="3529349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2623416" cy="780119"/>
              <a:chOff x="958850" y="47308"/>
              <a:chExt cx="2623416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V</a:t>
                </a: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ideo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2109035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rgbClr val="003399"/>
                    </a:solidFill>
                  </a:rPr>
                  <a:t>演示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视频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3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WeChat_20240816043816_20240816_0439334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67505" y="1945005"/>
            <a:ext cx="7786370" cy="4379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1416" r="28281"/>
          <a:stretch>
            <a:fillRect/>
          </a:stretch>
        </p:blipFill>
        <p:spPr>
          <a:xfrm>
            <a:off x="624840" y="1945005"/>
            <a:ext cx="3281680" cy="4241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2700" y="6186805"/>
            <a:ext cx="188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正常进入命令行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141720" y="6313805"/>
            <a:ext cx="330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自动执行决赛第一阶段</a:t>
            </a:r>
            <a:r>
              <a:rPr lang="zh-CN" altLang="en-US" b="1"/>
              <a:t>测例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" name="组合 37"/>
          <p:cNvGrpSpPr/>
          <p:nvPr/>
        </p:nvGrpSpPr>
        <p:grpSpPr>
          <a:xfrm>
            <a:off x="329097" y="287102"/>
            <a:ext cx="4155863" cy="908048"/>
            <a:chOff x="338667" y="3"/>
            <a:chExt cx="4155863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3249930" cy="780119"/>
              <a:chOff x="958850" y="47308"/>
              <a:chExt cx="3249930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Experience 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3249930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rgbClr val="003399"/>
                    </a:solidFill>
                  </a:rPr>
                  <a:t>LA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赛道难度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分析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</p:grpSp>
      <p:sp>
        <p:nvSpPr>
          <p:cNvPr id="9" name="文本框 8"/>
          <p:cNvSpPr txBox="1"/>
          <p:nvPr userDrawn="1"/>
        </p:nvSpPr>
        <p:spPr>
          <a:xfrm>
            <a:off x="563385" y="1537800"/>
            <a:ext cx="5060509" cy="4678158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本次比赛龙芯赛道相较于</a:t>
            </a:r>
            <a:r>
              <a:rPr lang="en-US" altLang="zh-CN" sz="2000" b="1">
                <a:solidFill>
                  <a:srgbClr val="1045C9"/>
                </a:solidFill>
              </a:rPr>
              <a:t>RISCV</a:t>
            </a:r>
            <a:r>
              <a:rPr lang="zh-CN" altLang="en-US" sz="2000" b="1">
                <a:solidFill>
                  <a:srgbClr val="1045C9"/>
                </a:solidFill>
              </a:rPr>
              <a:t>赛道的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难度区别主要体现在三方面</a:t>
            </a:r>
            <a:r>
              <a:rPr lang="zh-CN" altLang="en-US" sz="2000" b="1">
                <a:solidFill>
                  <a:srgbClr val="1045C9"/>
                </a:solidFill>
              </a:rPr>
              <a:t>：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1.</a:t>
            </a:r>
            <a:r>
              <a:rPr lang="zh-CN" altLang="en-US" sz="2000" b="1">
                <a:solidFill>
                  <a:srgbClr val="1045C9"/>
                </a:solidFill>
              </a:rPr>
              <a:t> 测例不同：同一段代码，</a:t>
            </a:r>
            <a:r>
              <a:rPr lang="en-US" altLang="zh-CN" sz="2000" b="1">
                <a:solidFill>
                  <a:srgbClr val="1045C9"/>
                </a:solidFill>
              </a:rPr>
              <a:t>LA</a:t>
            </a:r>
            <a:r>
              <a:rPr lang="zh-CN" altLang="en-US" sz="2000" b="1">
                <a:solidFill>
                  <a:srgbClr val="1045C9"/>
                </a:solidFill>
              </a:rPr>
              <a:t>工具链会比</a:t>
            </a:r>
            <a:r>
              <a:rPr lang="en-US" altLang="zh-CN" sz="2000" b="1">
                <a:solidFill>
                  <a:srgbClr val="1045C9"/>
                </a:solidFill>
              </a:rPr>
              <a:t>RISCV</a:t>
            </a:r>
            <a:r>
              <a:rPr lang="zh-CN" altLang="en-US" sz="2000" b="1">
                <a:solidFill>
                  <a:srgbClr val="1045C9"/>
                </a:solidFill>
              </a:rPr>
              <a:t>工具链多编译出</a:t>
            </a:r>
            <a:r>
              <a:rPr lang="zh-CN" altLang="en-US" sz="2000" b="1">
                <a:solidFill>
                  <a:srgbClr val="FF0000"/>
                </a:solidFill>
              </a:rPr>
              <a:t>很多新的系统调用</a:t>
            </a:r>
            <a:r>
              <a:rPr lang="zh-CN" altLang="en-US" sz="2000" b="1">
                <a:solidFill>
                  <a:srgbClr val="1045C9"/>
                </a:solidFill>
              </a:rPr>
              <a:t>。同一个测例的</a:t>
            </a:r>
            <a:r>
              <a:rPr lang="en-US" altLang="zh-CN" sz="2000" b="1">
                <a:solidFill>
                  <a:srgbClr val="1045C9"/>
                </a:solidFill>
              </a:rPr>
              <a:t>strace</a:t>
            </a:r>
            <a:r>
              <a:rPr lang="zh-CN" altLang="en-US" sz="2000" b="1">
                <a:solidFill>
                  <a:srgbClr val="1045C9"/>
                </a:solidFill>
              </a:rPr>
              <a:t>不同，</a:t>
            </a:r>
            <a:r>
              <a:rPr lang="zh-CN" altLang="en-US" sz="2000" b="1">
                <a:solidFill>
                  <a:srgbClr val="FF0000"/>
                </a:solidFill>
              </a:rPr>
              <a:t>出现了很多很难参考的冷门系统调用</a:t>
            </a:r>
            <a:r>
              <a:rPr lang="zh-CN" altLang="en-US" sz="2000" b="1">
                <a:solidFill>
                  <a:srgbClr val="1045C9"/>
                </a:solidFill>
              </a:rPr>
              <a:t>。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7F7F7F"/>
                </a:solidFill>
              </a:rPr>
              <a:t>Syscall</a:t>
            </a:r>
            <a:r>
              <a:rPr lang="zh-CN" altLang="en-US" sz="2000" b="1">
                <a:solidFill>
                  <a:srgbClr val="7F7F7F"/>
                </a:solidFill>
              </a:rPr>
              <a:t> </a:t>
            </a:r>
            <a:r>
              <a:rPr lang="en-US" altLang="zh-CN" sz="2000" b="1">
                <a:solidFill>
                  <a:srgbClr val="7F7F7F"/>
                </a:solidFill>
              </a:rPr>
              <a:t>115\131\289\435 ...</a:t>
            </a:r>
            <a:endParaRPr lang="en-US" altLang="zh-CN" sz="2000" b="1">
              <a:solidFill>
                <a:srgbClr val="7F7F7F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7F7F7F"/>
                </a:solidFill>
              </a:rPr>
              <a:t>例：</a:t>
            </a:r>
            <a:r>
              <a:rPr lang="en-US" altLang="zh-CN" sz="2000" b="1">
                <a:solidFill>
                  <a:srgbClr val="7F7F7F"/>
                </a:solidFill>
              </a:rPr>
              <a:t>Syscall 435 (Clone3) </a:t>
            </a:r>
            <a:r>
              <a:rPr lang="zh-CN" altLang="en-US" sz="2000" b="1">
                <a:solidFill>
                  <a:srgbClr val="7F7F7F"/>
                </a:solidFill>
              </a:rPr>
              <a:t>无法在如今</a:t>
            </a:r>
            <a:r>
              <a:rPr lang="en-US" altLang="zh-CN" sz="2000" b="1">
                <a:solidFill>
                  <a:srgbClr val="7F7F7F"/>
                </a:solidFill>
              </a:rPr>
              <a:t>Linux</a:t>
            </a:r>
            <a:r>
              <a:rPr lang="zh-CN" altLang="en-US" sz="2000" b="1">
                <a:solidFill>
                  <a:srgbClr val="7F7F7F"/>
                </a:solidFill>
              </a:rPr>
              <a:t>发行版找到源码，经查证该系统调用为</a:t>
            </a:r>
            <a:r>
              <a:rPr lang="en-US" altLang="zh-CN" sz="2000" b="1">
                <a:solidFill>
                  <a:srgbClr val="7F7F7F"/>
                </a:solidFill>
              </a:rPr>
              <a:t>LA</a:t>
            </a:r>
            <a:r>
              <a:rPr lang="zh-CN" altLang="en-US" sz="2000" b="1">
                <a:solidFill>
                  <a:srgbClr val="7F7F7F"/>
                </a:solidFill>
              </a:rPr>
              <a:t>自定义版本。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5205690" y="468693"/>
            <a:ext cx="6814799" cy="2106528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2. </a:t>
            </a:r>
            <a:r>
              <a:rPr lang="zh-CN" altLang="en-US" sz="2000" b="1">
                <a:solidFill>
                  <a:srgbClr val="1045C9"/>
                </a:solidFill>
              </a:rPr>
              <a:t>可参考资料少，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可用成熟包少，</a:t>
            </a:r>
            <a:r>
              <a:rPr lang="zh-CN" altLang="en-US" sz="2000" b="1">
                <a:solidFill>
                  <a:srgbClr val="FF0000"/>
                </a:solidFill>
              </a:rPr>
              <a:t>高质量博客与文档更少</a:t>
            </a:r>
            <a:r>
              <a:rPr lang="zh-CN" altLang="en-US" sz="2000" b="1">
                <a:solidFill>
                  <a:srgbClr val="1045C9"/>
                </a:solidFill>
              </a:rPr>
              <a:t>：</a:t>
            </a:r>
            <a:r>
              <a:rPr lang="en-US" altLang="zh-CN" sz="2000" b="1">
                <a:solidFill>
                  <a:srgbClr val="1045C9"/>
                </a:solidFill>
              </a:rPr>
              <a:t>RISC</a:t>
            </a:r>
            <a:r>
              <a:rPr lang="zh-CN" altLang="en-US" sz="2000" b="1">
                <a:solidFill>
                  <a:srgbClr val="1045C9"/>
                </a:solidFill>
              </a:rPr>
              <a:t>V早于LA发布约10年，生态环境完善。两个赛道第三方包与工具数量差距约20倍。</a:t>
            </a:r>
            <a:endParaRPr lang="zh-CN" altLang="en-US" sz="2000" b="1">
              <a:solidFill>
                <a:srgbClr val="1045C9"/>
              </a:solidFill>
            </a:endParaRPr>
          </a:p>
        </p:txBody>
      </p:sp>
      <p:pic>
        <p:nvPicPr>
          <p:cNvPr id="11" name="图片 10" descr="upload_post_object_v2_14574996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2369" y="1910283"/>
            <a:ext cx="3330353" cy="2040709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5205658" y="1910283"/>
            <a:ext cx="3708883" cy="2040758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7F7F7F"/>
                </a:solidFill>
              </a:rPr>
              <a:t>例：参赛方官网提供的</a:t>
            </a:r>
            <a:r>
              <a:rPr lang="en-US" altLang="zh-CN" sz="2000" b="1">
                <a:solidFill>
                  <a:srgbClr val="7F7F7F"/>
                </a:solidFill>
              </a:rPr>
              <a:t>LWEXT4</a:t>
            </a:r>
            <a:r>
              <a:rPr lang="zh-CN" altLang="en-US" sz="2000" b="1">
                <a:solidFill>
                  <a:srgbClr val="7F7F7F"/>
                </a:solidFill>
              </a:rPr>
              <a:t>适配均为</a:t>
            </a:r>
            <a:r>
              <a:rPr lang="en-US" altLang="zh-CN" sz="2000" b="1">
                <a:solidFill>
                  <a:srgbClr val="7F7F7F"/>
                </a:solidFill>
              </a:rPr>
              <a:t>RISCV</a:t>
            </a:r>
            <a:r>
              <a:rPr lang="zh-CN" altLang="en-US" sz="2000" b="1">
                <a:solidFill>
                  <a:srgbClr val="7F7F7F"/>
                </a:solidFill>
              </a:rPr>
              <a:t>赛道。（反直觉）</a:t>
            </a:r>
            <a:r>
              <a:rPr lang="en-US" altLang="zh-CN" sz="2000" b="1">
                <a:solidFill>
                  <a:srgbClr val="7F7F7F"/>
                </a:solidFill>
              </a:rPr>
              <a:t>LWEXT4</a:t>
            </a:r>
            <a:r>
              <a:rPr lang="zh-CN" altLang="en-US" sz="2000" b="1">
                <a:solidFill>
                  <a:srgbClr val="7F7F7F"/>
                </a:solidFill>
              </a:rPr>
              <a:t>的适配与</a:t>
            </a:r>
            <a:r>
              <a:rPr lang="en-US" altLang="zh-CN" sz="2000" b="1">
                <a:solidFill>
                  <a:srgbClr val="7F7F7F"/>
                </a:solidFill>
              </a:rPr>
              <a:t>TARGET</a:t>
            </a:r>
            <a:r>
              <a:rPr lang="zh-CN" altLang="en-US" sz="2000" b="1">
                <a:solidFill>
                  <a:srgbClr val="7F7F7F"/>
                </a:solidFill>
              </a:rPr>
              <a:t>强相关。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5307946" y="3875020"/>
            <a:ext cx="6814799" cy="2106528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3. </a:t>
            </a:r>
            <a:r>
              <a:rPr lang="zh-CN" altLang="en-US" sz="2000" b="1">
                <a:solidFill>
                  <a:srgbClr val="1045C9"/>
                </a:solidFill>
              </a:rPr>
              <a:t>硬件设备区别：</a:t>
            </a:r>
            <a:r>
              <a:rPr lang="en-US" altLang="zh-CN" sz="2000" b="1">
                <a:solidFill>
                  <a:srgbClr val="FF0000"/>
                </a:solidFill>
              </a:rPr>
              <a:t>2K1000 </a:t>
            </a:r>
            <a:r>
              <a:rPr lang="zh-CN" altLang="en-US" sz="2000" b="1">
                <a:solidFill>
                  <a:srgbClr val="FF0000"/>
                </a:solidFill>
              </a:rPr>
              <a:t>去掉了 </a:t>
            </a:r>
            <a:r>
              <a:rPr lang="en-US" altLang="zh-CN" sz="2000" b="1">
                <a:solidFill>
                  <a:srgbClr val="FF0000"/>
                </a:solidFill>
              </a:rPr>
              <a:t>NAND</a:t>
            </a:r>
            <a:r>
              <a:rPr lang="zh-CN" altLang="en-US" sz="2000" b="1">
                <a:solidFill>
                  <a:srgbClr val="1045C9"/>
                </a:solidFill>
              </a:rPr>
              <a:t>，让上板测试宛如带着镣铐跳舞。</a:t>
            </a:r>
            <a:endParaRPr lang="zh-CN" altLang="en-US" sz="2000" b="1">
              <a:solidFill>
                <a:srgbClr val="1045C9"/>
              </a:solidFill>
            </a:endParaRPr>
          </a:p>
        </p:txBody>
      </p:sp>
      <p:pic>
        <p:nvPicPr>
          <p:cNvPr id="6" name="图片 5" descr="upload_post_object_v2_3332032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779" y="4509223"/>
            <a:ext cx="2665982" cy="2040702"/>
          </a:xfrm>
          <a:prstGeom prst="rect">
            <a:avLst/>
          </a:prstGeom>
        </p:spPr>
      </p:pic>
      <p:sp>
        <p:nvSpPr>
          <p:cNvPr id="12" name="八角星 11"/>
          <p:cNvSpPr/>
          <p:nvPr userDrawn="1"/>
        </p:nvSpPr>
        <p:spPr>
          <a:xfrm>
            <a:off x="5705586" y="4870843"/>
            <a:ext cx="3005751" cy="1921761"/>
          </a:xfrm>
          <a:prstGeom prst="star8">
            <a:avLst/>
          </a:prstGeom>
          <a:solidFill>
            <a:srgbClr val="203864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038758" y="5239940"/>
            <a:ext cx="2339365" cy="810745"/>
          </a:xfrm>
          <a:prstGeom prst="rect">
            <a:avLst/>
          </a:prstGeom>
        </p:spPr>
        <p:txBody>
          <a:bodyPr wrap="square" rtlCol="0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zh-CN" altLang="en-US" sz="3600">
                <a:solidFill>
                  <a:srgbClr val="DAE3F3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机遇与挑战并存</a:t>
            </a:r>
            <a:endParaRPr sz="3600">
              <a:solidFill>
                <a:srgbClr val="DAE3F3"/>
              </a:solidFill>
              <a:latin typeface="金山云技术体" charset="-122"/>
              <a:ea typeface="金山云技术体" charset="-122"/>
              <a:cs typeface="金山云技术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" name="组合 37"/>
          <p:cNvGrpSpPr/>
          <p:nvPr/>
        </p:nvGrpSpPr>
        <p:grpSpPr>
          <a:xfrm>
            <a:off x="329097" y="287102"/>
            <a:ext cx="3529349" cy="908048"/>
            <a:chOff x="338667" y="3"/>
            <a:chExt cx="3529349" cy="908048"/>
          </a:xfrm>
        </p:grpSpPr>
        <p:sp>
          <p:nvSpPr>
            <p:cNvPr id="39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"/>
            <p:cNvGrpSpPr/>
            <p:nvPr/>
          </p:nvGrpSpPr>
          <p:grpSpPr>
            <a:xfrm>
              <a:off x="1244600" y="47308"/>
              <a:ext cx="2623416" cy="780119"/>
              <a:chOff x="958850" y="47308"/>
              <a:chExt cx="2623416" cy="780119"/>
            </a:xfrm>
          </p:grpSpPr>
          <p:sp>
            <p:nvSpPr>
              <p:cNvPr id="41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</a:rPr>
                  <a:t>Experience 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2" name="基础扎实"/>
              <p:cNvSpPr txBox="1"/>
              <p:nvPr/>
            </p:nvSpPr>
            <p:spPr>
              <a:xfrm>
                <a:off x="958850" y="47308"/>
                <a:ext cx="2109035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l" defTabSz="457200"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rgbClr val="003399"/>
                    </a:solidFill>
                  </a:rPr>
                  <a:t>总结与</a:t>
                </a:r>
                <a:r>
                  <a:rPr lang="zh-CN" altLang="en-US" sz="2800" b="1">
                    <a:solidFill>
                      <a:srgbClr val="003399"/>
                    </a:solidFill>
                  </a:rPr>
                  <a:t>心得</a:t>
                </a:r>
                <a:endParaRPr lang="zh-CN" altLang="en-US" sz="2800" b="1">
                  <a:solidFill>
                    <a:srgbClr val="003399"/>
                  </a:solidFill>
                </a:endParaRPr>
              </a:p>
            </p:txBody>
          </p:sp>
        </p:grpSp>
      </p:grpSp>
      <p:sp>
        <p:nvSpPr>
          <p:cNvPr id="9" name="文本框 8"/>
          <p:cNvSpPr txBox="1"/>
          <p:nvPr userDrawn="1"/>
        </p:nvSpPr>
        <p:spPr>
          <a:xfrm>
            <a:off x="113030" y="1537970"/>
            <a:ext cx="12350115" cy="201295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NPUcore-IMPACT </a:t>
            </a:r>
            <a:r>
              <a:rPr lang="zh-CN" altLang="en-US" sz="2000" b="1">
                <a:solidFill>
                  <a:srgbClr val="1045C9"/>
                </a:solidFill>
              </a:rPr>
              <a:t>特点：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独立</a:t>
            </a:r>
            <a:r>
              <a:rPr lang="en-US" altLang="zh-CN" sz="2000" b="1">
                <a:solidFill>
                  <a:srgbClr val="1045C9"/>
                </a:solidFill>
              </a:rPr>
              <a:t> Rust </a:t>
            </a:r>
            <a:r>
              <a:rPr lang="zh-CN" altLang="en-US" sz="2000" b="1">
                <a:solidFill>
                  <a:srgbClr val="1045C9"/>
                </a:solidFill>
              </a:rPr>
              <a:t>开发，在</a:t>
            </a:r>
            <a:r>
              <a:rPr lang="en-US" altLang="zh-CN" sz="2000" b="1">
                <a:solidFill>
                  <a:srgbClr val="1045C9"/>
                </a:solidFill>
              </a:rPr>
              <a:t> 2K1000 </a:t>
            </a:r>
            <a:r>
              <a:rPr lang="zh-CN" altLang="en-US" sz="2000" b="1">
                <a:solidFill>
                  <a:srgbClr val="1045C9"/>
                </a:solidFill>
              </a:rPr>
              <a:t>中适配内核</a:t>
            </a:r>
            <a:r>
              <a:rPr lang="en-US" altLang="zh-CN" sz="2000" b="1">
                <a:solidFill>
                  <a:srgbClr val="1045C9"/>
                </a:solidFill>
              </a:rPr>
              <a:t> </a:t>
            </a:r>
            <a:r>
              <a:rPr lang="zh-CN" altLang="en-US" sz="2000" b="1">
                <a:solidFill>
                  <a:srgbClr val="1045C9"/>
                </a:solidFill>
              </a:rPr>
              <a:t>（未使用</a:t>
            </a:r>
            <a:r>
              <a:rPr lang="en-US" altLang="zh-CN" sz="2000" b="1">
                <a:solidFill>
                  <a:srgbClr val="1045C9"/>
                </a:solidFill>
              </a:rPr>
              <a:t>xv6-loongarch</a:t>
            </a:r>
            <a:r>
              <a:rPr lang="zh-CN" altLang="en-US" sz="2000" b="1">
                <a:solidFill>
                  <a:srgbClr val="1045C9"/>
                </a:solidFill>
              </a:rPr>
              <a:t>模板）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功能齐全：支持</a:t>
            </a:r>
            <a:r>
              <a:rPr lang="en-US" altLang="zh-CN" sz="2000" b="1">
                <a:solidFill>
                  <a:srgbClr val="1045C9"/>
                </a:solidFill>
              </a:rPr>
              <a:t> Syscall </a:t>
            </a:r>
            <a:r>
              <a:rPr lang="zh-CN" altLang="en-US" sz="2000" b="1">
                <a:solidFill>
                  <a:srgbClr val="1045C9"/>
                </a:solidFill>
              </a:rPr>
              <a:t>数量多达</a:t>
            </a:r>
            <a:r>
              <a:rPr lang="en-US" altLang="zh-CN" sz="2000" b="1">
                <a:solidFill>
                  <a:srgbClr val="1045C9"/>
                </a:solidFill>
              </a:rPr>
              <a:t>106</a:t>
            </a:r>
            <a:r>
              <a:rPr lang="zh-CN" altLang="en-US" sz="2000" b="1">
                <a:solidFill>
                  <a:srgbClr val="1045C9"/>
                </a:solidFill>
              </a:rPr>
              <a:t>个，同时支持了</a:t>
            </a:r>
            <a:r>
              <a:rPr lang="en-US" altLang="zh-CN" sz="2000" b="1">
                <a:solidFill>
                  <a:srgbClr val="1045C9"/>
                </a:solidFill>
              </a:rPr>
              <a:t> FAT32 </a:t>
            </a:r>
            <a:r>
              <a:rPr lang="zh-CN" altLang="en-US" sz="2000" b="1">
                <a:solidFill>
                  <a:srgbClr val="1045C9"/>
                </a:solidFill>
              </a:rPr>
              <a:t>和</a:t>
            </a:r>
            <a:r>
              <a:rPr lang="en-US" altLang="zh-CN" sz="2000" b="1">
                <a:solidFill>
                  <a:srgbClr val="1045C9"/>
                </a:solidFill>
              </a:rPr>
              <a:t> EXT4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性能高（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lmbench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）：参考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NPUcore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RISCV2022) 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优化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vfs缓存优化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减少拷贝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、写时复制、懒分配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030" y="3550920"/>
            <a:ext cx="119634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心得体会：</a:t>
            </a:r>
            <a:endParaRPr lang="en-US" altLang="zh-CN" sz="2000" b="1"/>
          </a:p>
          <a:p>
            <a:r>
              <a:rPr lang="en-US" altLang="zh-CN" sz="2000" b="1"/>
              <a:t>1. </a:t>
            </a:r>
            <a:r>
              <a:rPr lang="zh-CN" altLang="en-US" sz="2000" b="1"/>
              <a:t>本次答辩只讲了与其它</a:t>
            </a:r>
            <a:r>
              <a:rPr lang="en-US" altLang="zh-CN" sz="2000" b="1"/>
              <a:t> NPUcore </a:t>
            </a:r>
            <a:r>
              <a:rPr lang="zh-CN" altLang="en-US" sz="2000" b="1"/>
              <a:t>和往届高分获奖队伍</a:t>
            </a:r>
            <a:r>
              <a:rPr lang="zh-CN" altLang="en-US" sz="4000" b="1">
                <a:solidFill>
                  <a:srgbClr val="FF0000"/>
                </a:solidFill>
              </a:rPr>
              <a:t>与众不同</a:t>
            </a:r>
            <a:r>
              <a:rPr lang="zh-CN" altLang="en-US" sz="2000" b="1"/>
              <a:t>的地方</a:t>
            </a:r>
            <a:endParaRPr lang="zh-CN" altLang="en-US" sz="2000" b="1"/>
          </a:p>
          <a:p>
            <a:r>
              <a:rPr lang="en-US" altLang="zh-CN" sz="2000" b="1"/>
              <a:t>2. </a:t>
            </a:r>
            <a:r>
              <a:rPr lang="zh-CN" altLang="en-US" sz="2000" b="1"/>
              <a:t>操作系统大赛是我接触</a:t>
            </a:r>
            <a:r>
              <a:rPr lang="zh-CN" altLang="en-US" sz="3200" b="1">
                <a:solidFill>
                  <a:srgbClr val="FF0000"/>
                </a:solidFill>
              </a:rPr>
              <a:t>最优雅</a:t>
            </a:r>
            <a:r>
              <a:rPr lang="zh-CN" altLang="en-US" sz="2000" b="1"/>
              <a:t>、本科阶段</a:t>
            </a:r>
            <a:r>
              <a:rPr lang="zh-CN" altLang="en-US" sz="2000" b="1">
                <a:solidFill>
                  <a:srgbClr val="FF0000"/>
                </a:solidFill>
              </a:rPr>
              <a:t>工程技术性</a:t>
            </a:r>
            <a:r>
              <a:rPr lang="zh-CN" altLang="en-US" sz="2000" b="1">
                <a:solidFill>
                  <a:srgbClr val="FF0000"/>
                </a:solidFill>
              </a:rPr>
              <a:t>很高</a:t>
            </a:r>
            <a:r>
              <a:rPr lang="zh-CN" altLang="en-US" sz="2000" b="1"/>
              <a:t>的</a:t>
            </a:r>
            <a:r>
              <a:rPr lang="zh-CN" altLang="en-US" sz="2000" b="1"/>
              <a:t>比赛</a:t>
            </a:r>
            <a:endParaRPr lang="zh-CN" altLang="en-US" sz="2000" b="1"/>
          </a:p>
          <a:p>
            <a:r>
              <a:rPr lang="en-US" altLang="zh-CN" sz="2000" b="1"/>
              <a:t>3. </a:t>
            </a:r>
            <a:r>
              <a:rPr lang="zh-CN" altLang="en-US" sz="2000" b="1"/>
              <a:t>本次答辩因为篇幅原因，忽略了很多戏剧性与故事性的</a:t>
            </a:r>
            <a:r>
              <a:rPr lang="en-US" altLang="zh-CN" sz="2000" b="1"/>
              <a:t> Debug </a:t>
            </a:r>
            <a:r>
              <a:rPr lang="zh-CN" altLang="en-US" sz="2000" b="1"/>
              <a:t>过程。因为这之中有了太多的收获，是我体会到的而说不清的。因此，我们组特地选择</a:t>
            </a:r>
            <a:r>
              <a:rPr lang="zh-CN" altLang="en-US" sz="3600" b="1">
                <a:solidFill>
                  <a:schemeClr val="accent4"/>
                </a:solidFill>
              </a:rPr>
              <a:t>以展示大部分成果为主</a:t>
            </a:r>
            <a:r>
              <a:rPr lang="zh-CN" altLang="en-US" sz="2000" b="1"/>
              <a:t>、小故事为辅的方式进行</a:t>
            </a:r>
            <a:r>
              <a:rPr lang="en-US" altLang="zh-CN" sz="2000" b="1"/>
              <a:t>PPT</a:t>
            </a:r>
            <a:r>
              <a:rPr lang="zh-CN" altLang="en-US" sz="2000" b="1"/>
              <a:t>讲解，追求尽量全面的内核讲解（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点到为止，希望评委可以对感兴趣的地方提问</a:t>
            </a:r>
            <a:r>
              <a:rPr lang="zh-CN" altLang="en-US" sz="2000" b="1"/>
              <a:t>）。</a:t>
            </a:r>
            <a:endParaRPr lang="zh-CN" altLang="en-US" sz="2000" b="1"/>
          </a:p>
          <a:p>
            <a:r>
              <a:rPr lang="en-US" altLang="zh-CN" sz="2000" b="1"/>
              <a:t>4. </a:t>
            </a:r>
            <a:r>
              <a:rPr lang="zh-CN" altLang="en-US" sz="2000" b="1"/>
              <a:t>对于操作系统，我们组员</a:t>
            </a:r>
            <a:r>
              <a:rPr lang="zh-CN" altLang="en-US" sz="2000" b="1"/>
              <a:t>一致认为，</a:t>
            </a:r>
            <a:r>
              <a:rPr lang="zh-CN" altLang="en-US" sz="3200" b="1">
                <a:solidFill>
                  <a:srgbClr val="FF0000"/>
                </a:solidFill>
              </a:rPr>
              <a:t>坚持到最后就是胜利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0" y="4647565"/>
            <a:ext cx="12188825" cy="4349115"/>
          </a:xfrm>
          <a:prstGeom prst="ellipse">
            <a:avLst/>
          </a:prstGeom>
          <a:solidFill>
            <a:srgbClr val="0070C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主标题英文"/>
          <p:cNvSpPr txBox="1"/>
          <p:nvPr/>
        </p:nvSpPr>
        <p:spPr>
          <a:xfrm>
            <a:off x="3104761" y="3659223"/>
            <a:ext cx="87249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NPUcore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IMPACT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！！！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主标题"/>
          <p:cNvSpPr txBox="1"/>
          <p:nvPr/>
        </p:nvSpPr>
        <p:spPr>
          <a:xfrm>
            <a:off x="3104766" y="2829245"/>
            <a:ext cx="8724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4800" smtClean="0">
                <a:solidFill>
                  <a:schemeClr val="accent1"/>
                </a:solidFill>
                <a:latin typeface="方正大黑体_GBK" panose="02010600010101010101" charset="-122"/>
                <a:ea typeface="方正大黑体_GBK" panose="02010600010101010101" charset="-122"/>
                <a:cs typeface="Impact" panose="020B0806030902050204" charset="0"/>
              </a:rPr>
              <a:t>敬请各位专家批评指正</a:t>
            </a:r>
            <a:endParaRPr lang="en-US" altLang="zh-CN" sz="4800" smtClean="0">
              <a:solidFill>
                <a:schemeClr val="accent1"/>
              </a:solidFill>
              <a:latin typeface="方正大黑体_GBK" panose="02010600010101010101" charset="-122"/>
              <a:ea typeface="方正大黑体_GBK" panose="02010600010101010101" charset="-122"/>
              <a:cs typeface="Impact" panose="020B0806030902050204" charset="0"/>
            </a:endParaRPr>
          </a:p>
        </p:txBody>
      </p:sp>
      <p:pic>
        <p:nvPicPr>
          <p:cNvPr id="9" name="图片 8" descr="upload_post_object_v2_1414193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3622"/>
            <a:ext cx="3330763" cy="3330795"/>
          </a:xfrm>
          <a:prstGeom prst="rect">
            <a:avLst/>
          </a:prstGeom>
        </p:spPr>
      </p:pic>
      <p:sp>
        <p:nvSpPr>
          <p:cNvPr id="4" name="椭圆 3"/>
          <p:cNvSpPr/>
          <p:nvPr userDrawn="1"/>
        </p:nvSpPr>
        <p:spPr>
          <a:xfrm>
            <a:off x="0" y="-2374209"/>
            <a:ext cx="12188825" cy="4349115"/>
          </a:xfrm>
          <a:prstGeom prst="ellipse">
            <a:avLst/>
          </a:prstGeom>
          <a:solidFill>
            <a:srgbClr val="0070C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5551527" cy="1181794"/>
            <a:chOff x="338667" y="3"/>
            <a:chExt cx="5551527" cy="1181794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4728210" cy="1124585"/>
              <a:chOff x="876234" y="57212"/>
              <a:chExt cx="4728210" cy="112458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Introduction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4728210" cy="11245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NPUcore-IMPACT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简介</a:t>
                </a:r>
                <a:endParaRPr lang="zh-CN" altLang="en-US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5407025" y="1616075"/>
            <a:ext cx="6717030" cy="299021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0000FF"/>
                </a:solidFill>
              </a:rPr>
              <a:t>使用</a:t>
            </a:r>
            <a:r>
              <a:rPr lang="zh-CN" altLang="en-US" b="1">
                <a:solidFill>
                  <a:schemeClr val="accent4"/>
                </a:solidFill>
              </a:rPr>
              <a:t> </a:t>
            </a:r>
            <a:r>
              <a:rPr lang="zh-CN" altLang="en-US" b="1">
                <a:solidFill>
                  <a:schemeClr val="accent4"/>
                </a:solidFill>
                <a:highlight>
                  <a:srgbClr val="0000FF"/>
                </a:highlight>
              </a:rPr>
              <a:t>Rust 编写的基于 LoongArch 架构</a:t>
            </a:r>
            <a:r>
              <a:rPr lang="zh-CN" altLang="en-US" b="1">
                <a:solidFill>
                  <a:srgbClr val="1045C9"/>
                </a:solidFill>
              </a:rPr>
              <a:t>的类 Unix 操作系统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sym typeface="+mn-ea"/>
              </a:rPr>
              <a:t>支持</a:t>
            </a:r>
            <a:r>
              <a:rPr lang="en-US" altLang="zh-CN" b="1">
                <a:solidFill>
                  <a:srgbClr val="1045C9"/>
                </a:solidFill>
                <a:sym typeface="+mn-ea"/>
              </a:rPr>
              <a:t> LA2K1000 </a:t>
            </a:r>
            <a:r>
              <a:rPr lang="zh-CN" altLang="en-US" b="1">
                <a:solidFill>
                  <a:srgbClr val="1045C9"/>
                </a:solidFill>
                <a:sym typeface="+mn-ea"/>
              </a:rPr>
              <a:t>开发板及其</a:t>
            </a:r>
            <a:r>
              <a:rPr lang="en-US" altLang="zh-CN" b="1">
                <a:solidFill>
                  <a:srgbClr val="1045C9"/>
                </a:solidFill>
                <a:sym typeface="+mn-ea"/>
              </a:rPr>
              <a:t>QEMU</a:t>
            </a:r>
            <a:r>
              <a:rPr lang="zh-CN" altLang="en-US" b="1">
                <a:solidFill>
                  <a:srgbClr val="1045C9"/>
                </a:solidFill>
                <a:sym typeface="+mn-ea"/>
              </a:rPr>
              <a:t>虚拟机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另起炉灶，仅参考 NPUcore(RISCV)</a:t>
            </a:r>
            <a:r>
              <a:rPr lang="en-US" altLang="zh-CN" b="1">
                <a:solidFill>
                  <a:srgbClr val="1045C9"/>
                </a:solidFill>
              </a:rPr>
              <a:t> </a:t>
            </a:r>
            <a:r>
              <a:rPr lang="zh-CN" altLang="en-US" b="1">
                <a:solidFill>
                  <a:srgbClr val="1045C9"/>
                </a:solidFill>
              </a:rPr>
              <a:t>版</a:t>
            </a:r>
            <a:r>
              <a:rPr lang="zh-CN" altLang="en-US" b="1">
                <a:solidFill>
                  <a:srgbClr val="1045C9"/>
                </a:solidFill>
              </a:rPr>
              <a:t>本（</a:t>
            </a:r>
            <a:r>
              <a:rPr lang="en-US" altLang="zh-CN" b="1">
                <a:solidFill>
                  <a:srgbClr val="1045C9"/>
                </a:solidFill>
              </a:rPr>
              <a:t>N</a:t>
            </a:r>
            <a:r>
              <a:rPr lang="en-US" altLang="zh-CN" b="1">
                <a:solidFill>
                  <a:srgbClr val="1045C9"/>
                </a:solidFill>
              </a:rPr>
              <a:t>o Baseline</a:t>
            </a:r>
            <a:r>
              <a:rPr lang="zh-CN" altLang="en-US" b="1">
                <a:solidFill>
                  <a:srgbClr val="1045C9"/>
                </a:solidFill>
              </a:rPr>
              <a:t>）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初赛满分队伍，</a:t>
            </a:r>
            <a:r>
              <a:rPr lang="zh-CN" altLang="en-US" b="1">
                <a:solidFill>
                  <a:srgbClr val="FFC000"/>
                </a:solidFill>
                <a:highlight>
                  <a:srgbClr val="0000FF"/>
                </a:highlight>
              </a:rPr>
              <a:t>决赛第一支得分队伍</a:t>
            </a:r>
            <a:r>
              <a:rPr lang="zh-CN" altLang="en-US" b="1">
                <a:solidFill>
                  <a:srgbClr val="1045C9"/>
                </a:solidFill>
              </a:rPr>
              <a:t>，第一阶段</a:t>
            </a:r>
            <a:r>
              <a:rPr lang="zh-CN" altLang="en-US" b="1">
                <a:solidFill>
                  <a:srgbClr val="FFC000"/>
                </a:solidFill>
                <a:highlight>
                  <a:srgbClr val="0000FF"/>
                </a:highlight>
              </a:rPr>
              <a:t>得分最高</a:t>
            </a:r>
            <a:r>
              <a:rPr lang="zh-CN" altLang="en-US" b="1">
                <a:solidFill>
                  <a:srgbClr val="1045C9"/>
                </a:solidFill>
              </a:rPr>
              <a:t>队伍，决赛第二阶段</a:t>
            </a:r>
            <a:r>
              <a:rPr lang="zh-CN" altLang="en-US" b="1">
                <a:solidFill>
                  <a:srgbClr val="FFC000"/>
                </a:solidFill>
                <a:highlight>
                  <a:srgbClr val="0000FF"/>
                </a:highlight>
              </a:rPr>
              <a:t>满分通过</a:t>
            </a:r>
            <a:r>
              <a:rPr lang="en-US" altLang="zh-CN" b="1">
                <a:solidFill>
                  <a:srgbClr val="1045C9"/>
                </a:solidFill>
              </a:rPr>
              <a:t>LA</a:t>
            </a:r>
            <a:r>
              <a:rPr lang="zh-CN" altLang="en-US" b="1">
                <a:solidFill>
                  <a:srgbClr val="1045C9"/>
                </a:solidFill>
              </a:rPr>
              <a:t>-busybox，</a:t>
            </a:r>
            <a:r>
              <a:rPr lang="en-US" altLang="zh-CN" b="1">
                <a:solidFill>
                  <a:srgbClr val="1045C9"/>
                </a:solidFill>
              </a:rPr>
              <a:t>libc-bench</a:t>
            </a:r>
            <a:r>
              <a:rPr lang="zh-CN" altLang="en-US" b="1">
                <a:solidFill>
                  <a:srgbClr val="1045C9"/>
                </a:solidFill>
              </a:rPr>
              <a:t>测例</a:t>
            </a:r>
            <a:r>
              <a:rPr lang="zh-CN" altLang="en-US" b="1">
                <a:solidFill>
                  <a:schemeClr val="accent4"/>
                </a:solidFill>
                <a:highlight>
                  <a:srgbClr val="0000FF"/>
                </a:highlight>
              </a:rPr>
              <a:t>唯一得分队伍</a:t>
            </a:r>
            <a:r>
              <a:rPr lang="zh-CN" altLang="en-US" b="1">
                <a:solidFill>
                  <a:srgbClr val="1045C9"/>
                </a:solidFill>
              </a:rPr>
              <a:t>。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最终作品提交得分</a:t>
            </a:r>
            <a:r>
              <a:rPr lang="zh-CN" altLang="en-US" b="1">
                <a:solidFill>
                  <a:schemeClr val="accent4"/>
                </a:solidFill>
                <a:highlight>
                  <a:srgbClr val="0000FF"/>
                </a:highlight>
              </a:rPr>
              <a:t>排名第一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45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0" y="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文本框 11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2E75B6"/>
                  </a:solidFill>
                </a:rPr>
                <a:t>内核概要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5696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LA2K1K+Syscall</a:t>
              </a:r>
              <a:endParaRPr lang="en-US" altLang="zh-CN" b="1">
                <a:solidFill>
                  <a:srgbClr val="F2F2F2"/>
                </a:solidFill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pic>
        <p:nvPicPr>
          <p:cNvPr id="18" name="图片 17" descr="upload_post_object_v2_771267539"/>
          <p:cNvPicPr>
            <a:picLocks noChangeAspect="1"/>
          </p:cNvPicPr>
          <p:nvPr/>
        </p:nvPicPr>
        <p:blipFill>
          <a:blip r:embed="rId1"/>
          <a:srcRect t="21482" b="25116"/>
          <a:stretch>
            <a:fillRect/>
          </a:stretch>
        </p:blipFill>
        <p:spPr>
          <a:xfrm>
            <a:off x="445135" y="4702810"/>
            <a:ext cx="5598160" cy="1455420"/>
          </a:xfrm>
          <a:prstGeom prst="rect">
            <a:avLst/>
          </a:prstGeom>
        </p:spPr>
      </p:pic>
      <p:pic>
        <p:nvPicPr>
          <p:cNvPr id="19" name="图片 18" descr="upload_post_object_v2_3737899707"/>
          <p:cNvPicPr>
            <a:picLocks noChangeAspect="1"/>
          </p:cNvPicPr>
          <p:nvPr/>
        </p:nvPicPr>
        <p:blipFill>
          <a:blip r:embed="rId2"/>
          <a:srcRect t="19665" b="19828"/>
          <a:stretch>
            <a:fillRect/>
          </a:stretch>
        </p:blipFill>
        <p:spPr>
          <a:xfrm>
            <a:off x="6193790" y="4702810"/>
            <a:ext cx="5431155" cy="145542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6281420" y="5157470"/>
            <a:ext cx="5354955" cy="330200"/>
          </a:xfrm>
          <a:prstGeom prst="rect">
            <a:avLst/>
          </a:prstGeom>
          <a:noFill/>
          <a:ln w="15875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" y="1733550"/>
            <a:ext cx="5011420" cy="277114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445135" y="2187575"/>
            <a:ext cx="4961890" cy="368935"/>
          </a:xfrm>
          <a:prstGeom prst="rect">
            <a:avLst/>
          </a:prstGeom>
          <a:noFill/>
          <a:ln w="15875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331307" cy="1181794"/>
            <a:chOff x="338667" y="3"/>
            <a:chExt cx="6331307" cy="1181794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507990" cy="1124585"/>
              <a:chOff x="876234" y="57212"/>
              <a:chExt cx="5507990" cy="112458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Introduction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507990" cy="11245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NPUcore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-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IMPACT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内核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概要</a:t>
                </a:r>
                <a:endParaRPr lang="zh-CN" altLang="en-US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259070" y="1449070"/>
            <a:ext cx="6813550" cy="508698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sym typeface="+mn-ea"/>
              </a:rPr>
              <a:t>四个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主模块：Syscall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+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（系统调用）、Memory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+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（内存管理）、Process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+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（进程控制）、FS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+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（文件系统）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在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 Kernel 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中独自实现了 2k1000 平台（龙架构）的移植，并封装为一个 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A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rch 包（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鲁棒性强）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成功支持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 FAT32/EXT4 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文件系统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功能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完善：实现共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106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个核心系统调用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适配</a:t>
            </a:r>
            <a:r>
              <a:rPr lang="en-US" altLang="zh-CN" sz="2000" b="1">
                <a:solidFill>
                  <a:srgbClr val="1045C9"/>
                </a:solidFill>
              </a:rPr>
              <a:t> PCI </a:t>
            </a:r>
            <a:r>
              <a:rPr lang="zh-CN" altLang="en-US" sz="2000" b="1">
                <a:solidFill>
                  <a:srgbClr val="1045C9"/>
                </a:solidFill>
              </a:rPr>
              <a:t>驱动和</a:t>
            </a:r>
            <a:r>
              <a:rPr lang="en-US" altLang="zh-CN" sz="2000" b="1">
                <a:solidFill>
                  <a:srgbClr val="1045C9"/>
                </a:solidFill>
              </a:rPr>
              <a:t> SATA </a:t>
            </a:r>
            <a:r>
              <a:rPr lang="zh-CN" altLang="en-US" sz="2000" b="1">
                <a:solidFill>
                  <a:srgbClr val="1045C9"/>
                </a:solidFill>
              </a:rPr>
              <a:t>并在</a:t>
            </a:r>
            <a:r>
              <a:rPr lang="en-US" altLang="zh-CN" sz="2000" b="1">
                <a:solidFill>
                  <a:srgbClr val="1045C9"/>
                </a:solidFill>
              </a:rPr>
              <a:t>QEMU</a:t>
            </a:r>
            <a:r>
              <a:rPr lang="zh-CN" altLang="en-US" sz="2000" b="1">
                <a:solidFill>
                  <a:srgbClr val="1045C9"/>
                </a:solidFill>
              </a:rPr>
              <a:t>和</a:t>
            </a:r>
            <a:r>
              <a:rPr lang="zh-CN" altLang="en-US" sz="2000" b="1">
                <a:solidFill>
                  <a:srgbClr val="1045C9"/>
                </a:solidFill>
              </a:rPr>
              <a:t>开发板读取到测例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参考“</a:t>
            </a: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NPUcore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-重生之我是菜狗”适配了网络模块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性能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高：参考</a:t>
            </a: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“NPUcore”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做了</a:t>
            </a: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cache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优化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提供了 </a:t>
            </a:r>
            <a:r>
              <a:rPr lang="en-US" altLang="zh-CN" sz="2000" b="1">
                <a:solidFill>
                  <a:srgbClr val="1045C9"/>
                </a:solidFill>
              </a:rPr>
              <a:t>6 </a:t>
            </a:r>
            <a:r>
              <a:rPr lang="zh-CN" altLang="en-US" sz="2000" b="1">
                <a:solidFill>
                  <a:srgbClr val="1045C9"/>
                </a:solidFill>
              </a:rPr>
              <a:t>个总计约</a:t>
            </a:r>
            <a:r>
              <a:rPr lang="en-US" altLang="zh-CN" sz="2000" b="1">
                <a:solidFill>
                  <a:srgbClr val="1045C9"/>
                </a:solidFill>
              </a:rPr>
              <a:t> 100 </a:t>
            </a:r>
            <a:r>
              <a:rPr lang="zh-CN" altLang="en-US" sz="2000" b="1">
                <a:solidFill>
                  <a:srgbClr val="1045C9"/>
                </a:solidFill>
              </a:rPr>
              <a:t>页详细的 </a:t>
            </a:r>
            <a:r>
              <a:rPr lang="en-US" altLang="zh-CN" sz="2000" b="1">
                <a:solidFill>
                  <a:srgbClr val="1045C9"/>
                </a:solidFill>
              </a:rPr>
              <a:t>Debug </a:t>
            </a:r>
            <a:r>
              <a:rPr lang="zh-CN" altLang="en-US" sz="2000" b="1">
                <a:solidFill>
                  <a:srgbClr val="1045C9"/>
                </a:solidFill>
              </a:rPr>
              <a:t>文档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2000"/>
          </a:p>
        </p:txBody>
      </p:sp>
      <p:pic>
        <p:nvPicPr>
          <p:cNvPr id="6" name="图片 5" descr="upload_post_object_v2_3759272876"/>
          <p:cNvPicPr>
            <a:picLocks noChangeAspect="1"/>
          </p:cNvPicPr>
          <p:nvPr/>
        </p:nvPicPr>
        <p:blipFill>
          <a:blip r:embed="rId1"/>
          <a:srcRect t="72966" r="26031"/>
          <a:stretch>
            <a:fillRect/>
          </a:stretch>
        </p:blipFill>
        <p:spPr>
          <a:xfrm>
            <a:off x="904875" y="5109845"/>
            <a:ext cx="4006850" cy="12553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738995" y="3399155"/>
            <a:ext cx="210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rgbClr val="FF0000"/>
                </a:solidFill>
              </a:rPr>
              <a:t>决赛测例</a:t>
            </a:r>
            <a:r>
              <a:rPr lang="zh-CN" altLang="en-US" b="1">
                <a:solidFill>
                  <a:srgbClr val="FF0000"/>
                </a:solidFill>
              </a:rPr>
              <a:t>高分前提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25" name="图片 24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1449070"/>
            <a:ext cx="4235450" cy="3717290"/>
          </a:xfrm>
          <a:prstGeom prst="rect">
            <a:avLst/>
          </a:prstGeom>
        </p:spPr>
      </p:pic>
      <p:grpSp>
        <p:nvGrpSpPr>
          <p:cNvPr id="27" name="组合 26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28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0" y="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文本框 29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2E75B6"/>
                  </a:solidFill>
                </a:rPr>
                <a:t>内核概要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5696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LA2K1K+Syscall</a:t>
              </a:r>
              <a:endParaRPr lang="en-US" altLang="zh-CN" b="1">
                <a:solidFill>
                  <a:srgbClr val="F2F2F2"/>
                </a:solidFill>
              </a:endParaRPr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5629275" y="3399155"/>
            <a:ext cx="6214110" cy="923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35" name="矩形 34"/>
          <p:cNvSpPr/>
          <p:nvPr/>
        </p:nvSpPr>
        <p:spPr>
          <a:xfrm>
            <a:off x="5629275" y="2475230"/>
            <a:ext cx="6214745" cy="923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36" name="文本框 35"/>
          <p:cNvSpPr txBox="1"/>
          <p:nvPr/>
        </p:nvSpPr>
        <p:spPr>
          <a:xfrm>
            <a:off x="9737725" y="3030855"/>
            <a:ext cx="210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rgbClr val="FF0000"/>
                </a:solidFill>
              </a:rPr>
              <a:t>得分</a:t>
            </a:r>
            <a:r>
              <a:rPr lang="zh-CN" altLang="en-US" b="1">
                <a:solidFill>
                  <a:srgbClr val="FF0000"/>
                </a:solidFill>
              </a:rPr>
              <a:t>前提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286126" cy="1181794"/>
            <a:chOff x="338667" y="3"/>
            <a:chExt cx="6286126" cy="1181794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462809" cy="1124585"/>
              <a:chOff x="876234" y="57212"/>
              <a:chExt cx="5462809" cy="112458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Introduction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462809" cy="11245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NPUcore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-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IMPACT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工作量</a:t>
                </a:r>
                <a:endParaRPr lang="zh-CN" altLang="en-US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528685" y="1767417"/>
            <a:ext cx="3169297" cy="47691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</a:rPr>
              <a:t>Kernel Only</a:t>
            </a:r>
            <a:endParaRPr lang="zh-CN" altLang="en-US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过程代码修改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量：约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7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0000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行代码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内核总代码数：约</a:t>
            </a:r>
            <a:r>
              <a:rPr lang="en-US" altLang="zh-CN" sz="2000" b="1">
                <a:solidFill>
                  <a:srgbClr val="1045C9"/>
                </a:solidFill>
                <a:highlight>
                  <a:srgbClr val="FFFF00"/>
                </a:highlight>
              </a:rPr>
              <a:t>35000</a:t>
            </a: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行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测试代码：约</a:t>
            </a:r>
            <a:r>
              <a:rPr lang="en-US" altLang="zh-CN" sz="2000" b="1">
                <a:solidFill>
                  <a:srgbClr val="1045C9"/>
                </a:solidFill>
              </a:rPr>
              <a:t>5000</a:t>
            </a:r>
            <a:r>
              <a:rPr lang="zh-CN" altLang="en-US" sz="2000" b="1">
                <a:solidFill>
                  <a:srgbClr val="1045C9"/>
                </a:solidFill>
              </a:rPr>
              <a:t>行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1045C9"/>
                </a:solidFill>
              </a:rPr>
              <a:t>Github</a:t>
            </a:r>
            <a:r>
              <a:rPr lang="zh-CN" altLang="en-US" sz="2000" b="1">
                <a:solidFill>
                  <a:srgbClr val="1045C9"/>
                </a:solidFill>
              </a:rPr>
              <a:t>+</a:t>
            </a:r>
            <a:r>
              <a:rPr lang="en-US" altLang="zh-CN" sz="2000" b="1">
                <a:solidFill>
                  <a:srgbClr val="1045C9"/>
                </a:solidFill>
              </a:rPr>
              <a:t>Gitlab</a:t>
            </a:r>
            <a:r>
              <a:rPr lang="zh-CN" altLang="en-US" sz="2000" b="1">
                <a:solidFill>
                  <a:srgbClr val="1045C9"/>
                </a:solidFill>
              </a:rPr>
              <a:t> </a:t>
            </a:r>
            <a:r>
              <a:rPr lang="en-US" altLang="zh-CN" sz="2000" b="1">
                <a:solidFill>
                  <a:srgbClr val="1045C9"/>
                </a:solidFill>
              </a:rPr>
              <a:t>Commit </a:t>
            </a:r>
            <a:r>
              <a:rPr lang="zh-CN" altLang="en-US" sz="2000" b="1">
                <a:solidFill>
                  <a:srgbClr val="1045C9"/>
                </a:solidFill>
              </a:rPr>
              <a:t>次数：</a:t>
            </a:r>
            <a:r>
              <a:rPr lang="en-US" altLang="zh-CN" sz="2000" b="1">
                <a:solidFill>
                  <a:srgbClr val="1045C9"/>
                </a:solidFill>
              </a:rPr>
              <a:t>188</a:t>
            </a:r>
            <a:endParaRPr lang="en-US" altLang="zh-CN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项目周期：</a:t>
            </a:r>
            <a:r>
              <a:rPr lang="en-US" altLang="zh-CN" sz="2000" b="1">
                <a:solidFill>
                  <a:srgbClr val="1045C9"/>
                </a:solidFill>
              </a:rPr>
              <a:t>2024/03/15 </a:t>
            </a:r>
            <a:r>
              <a:rPr lang="zh-CN" altLang="en-US" sz="2000" b="1">
                <a:solidFill>
                  <a:srgbClr val="1045C9"/>
                </a:solidFill>
              </a:rPr>
              <a:t>- 至今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2000"/>
          </a:p>
        </p:txBody>
      </p:sp>
      <p:pic>
        <p:nvPicPr>
          <p:cNvPr id="11" name="图片 10" descr="upload_post_object_v2_13406926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99" y="1703917"/>
            <a:ext cx="2130778" cy="5080000"/>
          </a:xfrm>
          <a:prstGeom prst="rect">
            <a:avLst/>
          </a:prstGeom>
        </p:spPr>
      </p:pic>
      <p:pic>
        <p:nvPicPr>
          <p:cNvPr id="18" name="图片 17" descr="upload_post_object_v2_398724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28" y="1703917"/>
            <a:ext cx="2054559" cy="5154295"/>
          </a:xfrm>
          <a:prstGeom prst="rect">
            <a:avLst/>
          </a:prstGeom>
        </p:spPr>
      </p:pic>
      <p:pic>
        <p:nvPicPr>
          <p:cNvPr id="19" name="图片 18" descr="upload_post_object_v2_997160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997" y="1703917"/>
            <a:ext cx="2312179" cy="5154083"/>
          </a:xfrm>
          <a:prstGeom prst="rect">
            <a:avLst/>
          </a:prstGeom>
        </p:spPr>
      </p:pic>
      <p:pic>
        <p:nvPicPr>
          <p:cNvPr id="20" name="图片 19" descr="upload_post_object_v2_7049158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93" y="1703917"/>
            <a:ext cx="2619992" cy="5154083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2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0" y="0"/>
              <a:ext cx="4325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2E75B6"/>
                  </a:solidFill>
                </a:rPr>
                <a:t>内核概要</a:t>
              </a:r>
              <a:endParaRPr lang="zh-CN" altLang="en-US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5696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LA2K1K+Syscall</a:t>
              </a:r>
              <a:endParaRPr lang="en-US" altLang="zh-CN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6" name="文本框 25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286126" cy="908048"/>
            <a:chOff x="338667" y="3"/>
            <a:chExt cx="6286126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462809" cy="770215"/>
              <a:chOff x="876234" y="57212"/>
              <a:chExt cx="5462809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462809" cy="4857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Key1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：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LA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2K1000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 Arch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包</a:t>
                </a:r>
                <a:endParaRPr lang="zh-CN" altLang="en-US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993352" y="1767417"/>
            <a:ext cx="10704630" cy="47691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sym typeface="+mn-ea"/>
              </a:rPr>
              <a:t>我们的开源 Rust 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LoongArch 2K1000 a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rch 包：https://github.com/Fediory/NPUcore-IMPACT/tree/ext4/os/src/arch</a:t>
            </a:r>
            <a:endParaRPr lang="zh-CN" altLang="en-US" sz="2000" b="1">
              <a:solidFill>
                <a:srgbClr val="1045C9"/>
              </a:solidFill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sym typeface="+mn-ea"/>
              </a:rPr>
              <a:t>目的：方便后人使用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 Rust 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语言实现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 LA 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上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 OS </a:t>
            </a:r>
            <a:r>
              <a:rPr lang="zh-CN" altLang="en-US" sz="2000" b="1">
                <a:solidFill>
                  <a:srgbClr val="1045C9"/>
                </a:solidFill>
                <a:sym typeface="+mn-ea"/>
              </a:rPr>
              <a:t>的移植</a:t>
            </a:r>
            <a:endParaRPr lang="zh-CN" altLang="en-US" sz="2000" b="1">
              <a:solidFill>
                <a:srgbClr val="1045C9"/>
              </a:solidFill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sym typeface="+mn-ea"/>
              </a:rPr>
              <a:t>优势：可扩展性、鲁棒性、</a:t>
            </a:r>
            <a:r>
              <a:rPr lang="en-US" altLang="zh-CN" sz="2000" b="1">
                <a:solidFill>
                  <a:srgbClr val="1045C9"/>
                </a:solidFill>
                <a:sym typeface="+mn-ea"/>
              </a:rPr>
              <a:t>Well-tested</a:t>
            </a:r>
            <a:endParaRPr sz="2000"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  <a:highlight>
                  <a:srgbClr val="FFFF00"/>
                </a:highlight>
              </a:rPr>
              <a:t>接口：</a:t>
            </a:r>
            <a:endParaRPr lang="zh-CN" altLang="en-US" sz="2000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board：规定与 2K1000 </a:t>
            </a:r>
            <a:r>
              <a:rPr lang="zh-CN" altLang="en-US" sz="2000" b="1">
                <a:solidFill>
                  <a:srgbClr val="1045C9"/>
                </a:solidFill>
              </a:rPr>
              <a:t>等开发板相关的串口宏。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register：封装了 base（基本寄存器），mmu（tlb 相关），ras，timer 的所有硬件相关寄存器。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1045C9"/>
                </a:solidFill>
              </a:rPr>
              <a:t>trap：规定了内核态陷入方面所必须的类型与限制。</a:t>
            </a:r>
            <a:endParaRPr lang="zh-CN" altLang="en-US" sz="2000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sz="200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45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文本框 11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354455" y="2764155"/>
            <a:ext cx="6311265" cy="923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614517" cy="908048"/>
            <a:chOff x="338667" y="3"/>
            <a:chExt cx="6614517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791200" cy="770215"/>
              <a:chOff x="876234" y="57212"/>
              <a:chExt cx="5791200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791200" cy="4857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Key2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：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IMPACT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内存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布局</a:t>
                </a:r>
                <a:endParaRPr lang="zh-CN" altLang="en-US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26185" y="1719472"/>
            <a:ext cx="6047963" cy="47691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NPUcore-IMPACT 内存布局方案（区别于</a:t>
            </a:r>
            <a:r>
              <a:rPr lang="en-US" altLang="zh-CN" b="1">
                <a:solidFill>
                  <a:srgbClr val="1045C9"/>
                </a:solidFill>
                <a:highlight>
                  <a:srgbClr val="FFFF00"/>
                </a:highlight>
              </a:rPr>
              <a:t>RISCV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）：</a:t>
            </a:r>
            <a:endParaRPr lang="zh-CN" altLang="en-US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1. 对用户态，使用 0 扩展地址作为虚拟空间；</a:t>
            </a:r>
            <a:endParaRPr lang="zh-CN" altLang="en-US" b="1">
              <a:solidFill>
                <a:srgbClr val="1045C9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2. 对内核态，用 0 扩展地址空间访问物理内存，对页表映射使用 1 扩展的地址。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优势：</a:t>
            </a:r>
            <a:endParaRPr lang="zh-CN" altLang="en-US" b="1">
              <a:solidFill>
                <a:srgbClr val="1045C9"/>
              </a:solidFill>
              <a:highlight>
                <a:srgbClr val="FFFF00"/>
              </a:highlight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1045C9"/>
                </a:solidFill>
              </a:rPr>
              <a:t>1.</a:t>
            </a:r>
            <a:r>
              <a:rPr lang="zh-CN" altLang="en-US" b="1">
                <a:solidFill>
                  <a:srgbClr val="1045C9"/>
                </a:solidFill>
              </a:rPr>
              <a:t> 用直接继承原版 NPUcore 的部分内存布局，无需为了利用 LA 的直接映射窗口就大量修改代码，在物理地址上按位或大量的 0x9000000090000000，</a:t>
            </a:r>
            <a:r>
              <a:rPr lang="zh-CN" altLang="en-US" b="1">
                <a:solidFill>
                  <a:srgbClr val="FF0000"/>
                </a:solidFill>
              </a:rPr>
              <a:t>减少代码出错空间。</a:t>
            </a:r>
            <a:endParaRPr lang="zh-CN" altLang="en-US" b="1">
              <a:solidFill>
                <a:srgbClr val="FF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1045C9"/>
                </a:solidFill>
              </a:rPr>
              <a:t>2.</a:t>
            </a:r>
            <a:r>
              <a:rPr lang="zh-CN" altLang="en-US" b="1">
                <a:solidFill>
                  <a:srgbClr val="1045C9"/>
                </a:solidFill>
              </a:rPr>
              <a:t> 可以利用直接映射减小恒等映射的开销，在上下文</a:t>
            </a:r>
            <a:r>
              <a:rPr lang="zh-CN" altLang="en-US" b="1">
                <a:solidFill>
                  <a:srgbClr val="FF0000"/>
                </a:solidFill>
              </a:rPr>
              <a:t>无需存储页表地址，可以直接切换地址空间。</a:t>
            </a:r>
            <a:endParaRPr lang="zh-CN" altLang="en-US" b="1">
              <a:solidFill>
                <a:srgbClr val="FF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</a:p>
        </p:txBody>
      </p:sp>
      <p:pic>
        <p:nvPicPr>
          <p:cNvPr id="6" name="图片 5" descr="upload_post_object_v2_1969898690"/>
          <p:cNvPicPr>
            <a:picLocks noChangeAspect="1"/>
          </p:cNvPicPr>
          <p:nvPr/>
        </p:nvPicPr>
        <p:blipFill>
          <a:blip r:embed="rId1"/>
          <a:srcRect l="24631" r="34682" b="47444"/>
          <a:stretch>
            <a:fillRect/>
          </a:stretch>
        </p:blipFill>
        <p:spPr>
          <a:xfrm>
            <a:off x="6645275" y="2007870"/>
            <a:ext cx="4965700" cy="3796030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8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286126" cy="908048"/>
            <a:chOff x="338667" y="3"/>
            <a:chExt cx="6286126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462809" cy="770215"/>
              <a:chOff x="876234" y="57212"/>
              <a:chExt cx="5462809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462809" cy="4857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zh-CN" altLang="en-US" sz="2800" b="1" spc="300">
                    <a:solidFill>
                      <a:srgbClr val="003399"/>
                    </a:solidFill>
                  </a:rPr>
                  <a:t>LoongArch不对齐读写问题</a:t>
                </a:r>
                <a:endParaRPr lang="zh-CN" altLang="en-US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26185" y="1719472"/>
            <a:ext cx="11254963" cy="47691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当前开源的 LLVM 的 LoongArch 后端不支持生成严格对齐的代码</a:t>
            </a:r>
            <a:r>
              <a:rPr lang="zh-CN" altLang="en-US" b="1">
                <a:solidFill>
                  <a:srgbClr val="1045C9"/>
                </a:solidFill>
              </a:rPr>
              <a:t>, 因此也导致依赖 LLVM 后端进行代码生成的 Rustc 无法编译出可以在开发板上正常运行的代码, 这也就要求我们对 NPUcore 的不对齐异常手动处理。如果将来 LoongArch 的 LLVM 完成了严格对齐读写的修复, 则应当可以用 target-feature 开启编译器的选项：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内核态的不对齐异常只出现在栈上, 因为静态数据和堆上的数据结构是对齐的, 而 </a:t>
            </a:r>
            <a:r>
              <a:rPr lang="zh-CN" altLang="en-US" b="1">
                <a:solidFill>
                  <a:srgbClr val="1045C9"/>
                </a:solidFill>
                <a:highlight>
                  <a:srgbClr val="FFFF00"/>
                </a:highlight>
              </a:rPr>
              <a:t>NPUcore 的内核堆则是从栈上分配的</a:t>
            </a:r>
            <a:r>
              <a:rPr lang="zh-CN" altLang="en-US" b="1">
                <a:solidFill>
                  <a:srgbClr val="1045C9"/>
                </a:solidFill>
              </a:rPr>
              <a:t>, 只有在 ELF 加载阶段有部分只读临时的内核页表映射。因此, 只需要保存内容后, 对进行逐字节解读取即可。具体来说, 为了节省内容恢复的空间, 我们直接对 kernel trap 的设计为: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1. 内容保存不需要单独建立一个位置, </a:t>
            </a:r>
            <a:r>
              <a:rPr lang="zh-CN" altLang="en-US" b="1">
                <a:solidFill>
                  <a:srgbClr val="FF0000"/>
                </a:solidFill>
              </a:rPr>
              <a:t>直接将寄存器上下文保存在栈上</a:t>
            </a:r>
            <a:r>
              <a:rPr lang="zh-CN" altLang="en-US" b="1">
                <a:solidFill>
                  <a:srgbClr val="1045C9"/>
                </a:solidFill>
              </a:rPr>
              <a:t>, 因为内核的不对齐读写异常是发生在执行时, 所以直接视为一个单独的函数调用即可。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2. 指令解码使用。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代码：https://github.com/Fediory/NPUcore-IMPACT/blob/ext4/os/src/arch/la64/trap/trap.S</a:t>
            </a:r>
            <a:endParaRPr lang="zh-CN" altLang="en-US" b="1">
              <a:solidFill>
                <a:srgbClr val="1045C9"/>
              </a:solidFill>
            </a:endParaRPr>
          </a:p>
        </p:txBody>
      </p:sp>
      <p:pic>
        <p:nvPicPr>
          <p:cNvPr id="11" name="图片 10" descr="upload_post_object_v2_1762659891"/>
          <p:cNvPicPr>
            <a:picLocks noChangeAspect="1"/>
          </p:cNvPicPr>
          <p:nvPr/>
        </p:nvPicPr>
        <p:blipFill>
          <a:blip r:embed="rId1"/>
          <a:srcRect t="4357" b="5810"/>
          <a:stretch>
            <a:fillRect/>
          </a:stretch>
        </p:blipFill>
        <p:spPr>
          <a:xfrm>
            <a:off x="2589318" y="3032957"/>
            <a:ext cx="7376583" cy="79208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8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38667" y="708181"/>
            <a:ext cx="6286126" cy="908048"/>
            <a:chOff x="338667" y="3"/>
            <a:chExt cx="6286126" cy="908048"/>
          </a:xfrm>
        </p:grpSpPr>
        <p:sp>
          <p:nvSpPr>
            <p:cNvPr id="2" name="五边形"/>
            <p:cNvSpPr/>
            <p:nvPr/>
          </p:nvSpPr>
          <p:spPr>
            <a:xfrm>
              <a:off x="338667" y="3"/>
              <a:ext cx="731860" cy="908048"/>
            </a:xfrm>
            <a:custGeom>
              <a:avLst/>
              <a:gdLst>
                <a:gd name="connsiteX0" fmla="*/ 0 w 685800"/>
                <a:gd name="connsiteY0" fmla="*/ 0 h 1104900"/>
                <a:gd name="connsiteX1" fmla="*/ 685800 w 685800"/>
                <a:gd name="connsiteY1" fmla="*/ 0 h 1104900"/>
                <a:gd name="connsiteX2" fmla="*/ 685800 w 685800"/>
                <a:gd name="connsiteY2" fmla="*/ 1104900 h 1104900"/>
                <a:gd name="connsiteX3" fmla="*/ 0 w 685800"/>
                <a:gd name="connsiteY3" fmla="*/ 1104900 h 1104900"/>
                <a:gd name="connsiteX4" fmla="*/ 0 w 685800"/>
                <a:gd name="connsiteY4" fmla="*/ 0 h 1104900"/>
                <a:gd name="connsiteX0-1" fmla="*/ 0 w 685800"/>
                <a:gd name="connsiteY0-2" fmla="*/ 0 h 1104900"/>
                <a:gd name="connsiteX1-3" fmla="*/ 685800 w 685800"/>
                <a:gd name="connsiteY1-4" fmla="*/ 0 h 1104900"/>
                <a:gd name="connsiteX2-5" fmla="*/ 685800 w 685800"/>
                <a:gd name="connsiteY2-6" fmla="*/ 1104900 h 1104900"/>
                <a:gd name="connsiteX3-7" fmla="*/ 342900 w 685800"/>
                <a:gd name="connsiteY3-8" fmla="*/ 1092200 h 1104900"/>
                <a:gd name="connsiteX4-9" fmla="*/ 0 w 685800"/>
                <a:gd name="connsiteY4-10" fmla="*/ 1104900 h 1104900"/>
                <a:gd name="connsiteX5" fmla="*/ 0 w 685800"/>
                <a:gd name="connsiteY5" fmla="*/ 0 h 1104900"/>
                <a:gd name="connsiteX0-11" fmla="*/ 0 w 685800"/>
                <a:gd name="connsiteY0-12" fmla="*/ 0 h 1295400"/>
                <a:gd name="connsiteX1-13" fmla="*/ 685800 w 685800"/>
                <a:gd name="connsiteY1-14" fmla="*/ 0 h 1295400"/>
                <a:gd name="connsiteX2-15" fmla="*/ 685800 w 685800"/>
                <a:gd name="connsiteY2-16" fmla="*/ 1104900 h 1295400"/>
                <a:gd name="connsiteX3-17" fmla="*/ 342900 w 685800"/>
                <a:gd name="connsiteY3-18" fmla="*/ 1295400 h 1295400"/>
                <a:gd name="connsiteX4-19" fmla="*/ 0 w 685800"/>
                <a:gd name="connsiteY4-20" fmla="*/ 1104900 h 1295400"/>
                <a:gd name="connsiteX5-21" fmla="*/ 0 w 685800"/>
                <a:gd name="connsiteY5-22" fmla="*/ 0 h 1295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685800" h="1295400">
                  <a:moveTo>
                    <a:pt x="0" y="0"/>
                  </a:moveTo>
                  <a:lnTo>
                    <a:pt x="685800" y="0"/>
                  </a:lnTo>
                  <a:lnTo>
                    <a:pt x="685800" y="1104900"/>
                  </a:lnTo>
                  <a:lnTo>
                    <a:pt x="342900" y="12954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"/>
            <p:cNvGrpSpPr/>
            <p:nvPr/>
          </p:nvGrpSpPr>
          <p:grpSpPr>
            <a:xfrm>
              <a:off x="1161984" y="57212"/>
              <a:ext cx="5462809" cy="770215"/>
              <a:chOff x="876234" y="57212"/>
              <a:chExt cx="5462809" cy="770215"/>
            </a:xfrm>
          </p:grpSpPr>
          <p:sp>
            <p:nvSpPr>
              <p:cNvPr id="7" name="Strong Preparation"/>
              <p:cNvSpPr txBox="1"/>
              <p:nvPr/>
            </p:nvSpPr>
            <p:spPr>
              <a:xfrm>
                <a:off x="958882" y="542947"/>
                <a:ext cx="2623384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105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Adaptation</a:t>
                </a:r>
                <a:endParaRPr lang="en-US" altLang="zh-CN" sz="105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基础扎实"/>
              <p:cNvSpPr txBox="1"/>
              <p:nvPr/>
            </p:nvSpPr>
            <p:spPr>
              <a:xfrm>
                <a:off x="876234" y="57212"/>
                <a:ext cx="5462809" cy="4857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defTabSz="457200">
                  <a:lnSpc>
                    <a:spcPct val="120000"/>
                  </a:lnSpc>
                </a:pPr>
                <a:r>
                  <a:rPr lang="en-US" altLang="zh-CN" sz="2800" b="1" spc="300">
                    <a:solidFill>
                      <a:srgbClr val="003399"/>
                    </a:solidFill>
                  </a:rPr>
                  <a:t>Key2</a:t>
                </a:r>
                <a:r>
                  <a:rPr lang="zh-CN" altLang="en-US" sz="2800" b="1" spc="300">
                    <a:solidFill>
                      <a:srgbClr val="003399"/>
                    </a:solidFill>
                  </a:rPr>
                  <a:t>：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Syscall T</a:t>
                </a:r>
                <a:r>
                  <a:rPr lang="en-US" altLang="zh-CN" sz="2800" b="1" spc="300">
                    <a:solidFill>
                      <a:srgbClr val="003399"/>
                    </a:solidFill>
                  </a:rPr>
                  <a:t>able</a:t>
                </a:r>
                <a:endParaRPr lang="en-US" altLang="zh-CN" sz="2800" b="1" spc="30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9" name="齿轮"/>
            <p:cNvSpPr>
              <a:spLocks noChangeAspect="1"/>
            </p:cNvSpPr>
            <p:nvPr/>
          </p:nvSpPr>
          <p:spPr bwMode="auto">
            <a:xfrm>
              <a:off x="503953" y="252985"/>
              <a:ext cx="401288" cy="402081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04190" y="1616075"/>
            <a:ext cx="3148965" cy="474281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共实现</a:t>
            </a:r>
            <a:r>
              <a:rPr lang="en-US" altLang="zh-CN" b="1">
                <a:solidFill>
                  <a:srgbClr val="1045C9"/>
                </a:solidFill>
              </a:rPr>
              <a:t>106</a:t>
            </a:r>
            <a:r>
              <a:rPr lang="zh-CN" altLang="en-US" b="1">
                <a:solidFill>
                  <a:srgbClr val="1045C9"/>
                </a:solidFill>
              </a:rPr>
              <a:t>个</a:t>
            </a:r>
            <a:r>
              <a:rPr lang="en-US" altLang="zh-CN" b="1">
                <a:solidFill>
                  <a:srgbClr val="1045C9"/>
                </a:solidFill>
              </a:rPr>
              <a:t> Syscall</a:t>
            </a:r>
            <a:endParaRPr lang="en-US" altLang="zh-CN" b="1">
              <a:solidFill>
                <a:srgbClr val="1045C9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左</a:t>
            </a:r>
            <a:r>
              <a:rPr lang="en-US" altLang="zh-CN" b="1">
                <a:solidFill>
                  <a:srgbClr val="1045C9"/>
                </a:solidFill>
              </a:rPr>
              <a:t>1</a:t>
            </a:r>
            <a:r>
              <a:rPr lang="zh-CN" altLang="en-US" b="1">
                <a:solidFill>
                  <a:srgbClr val="1045C9"/>
                </a:solidFill>
              </a:rPr>
              <a:t>列：文件</a:t>
            </a:r>
            <a:r>
              <a:rPr lang="zh-CN" altLang="en-US" b="1">
                <a:solidFill>
                  <a:srgbClr val="1045C9"/>
                </a:solidFill>
              </a:rPr>
              <a:t>包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右列：实现的系统</a:t>
            </a:r>
            <a:r>
              <a:rPr lang="zh-CN" altLang="en-US" b="1">
                <a:solidFill>
                  <a:srgbClr val="1045C9"/>
                </a:solidFill>
              </a:rPr>
              <a:t>调用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1045C9"/>
                </a:solidFill>
              </a:rPr>
              <a:t>调用方式：静态查找，使用</a:t>
            </a:r>
            <a:r>
              <a:rPr lang="en-US" altLang="zh-CN" b="1">
                <a:solidFill>
                  <a:srgbClr val="1045C9"/>
                </a:solidFill>
              </a:rPr>
              <a:t> rust register </a:t>
            </a:r>
            <a:r>
              <a:rPr lang="zh-CN" altLang="en-US" b="1">
                <a:solidFill>
                  <a:srgbClr val="1045C9"/>
                </a:solidFill>
              </a:rPr>
              <a:t>注册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注：</a:t>
            </a:r>
            <a:r>
              <a:rPr lang="en-US" altLang="zh-CN" b="1">
                <a:solidFill>
                  <a:srgbClr val="FF0000"/>
                </a:solidFill>
              </a:rPr>
              <a:t>LA LLVM </a:t>
            </a:r>
            <a:r>
              <a:rPr lang="zh-CN" altLang="en-US" b="1">
                <a:solidFill>
                  <a:srgbClr val="FF0000"/>
                </a:solidFill>
              </a:rPr>
              <a:t>会编译出很多全新且冷门的</a:t>
            </a:r>
            <a:r>
              <a:rPr lang="en-US" altLang="zh-CN" b="1">
                <a:solidFill>
                  <a:srgbClr val="FF0000"/>
                </a:solidFill>
              </a:rPr>
              <a:t>syscall</a:t>
            </a:r>
            <a:endParaRPr lang="zh-CN" altLang="en-US" b="1">
              <a:solidFill>
                <a:srgbClr val="1045C9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>
                <a:sym typeface="+mn-ea"/>
              </a:rPr>
              <a:t>例：#[syscall_func(1)]</a:t>
            </a:r>
            <a:endParaRPr lang="zh-CN" altLang="en-US" b="1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b="1">
              <a:solidFill>
                <a:srgbClr val="1045C9"/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0"/>
            <a:ext cx="12192000" cy="467360"/>
            <a:chOff x="0" y="0"/>
            <a:chExt cx="19200" cy="736"/>
          </a:xfrm>
        </p:grpSpPr>
        <p:sp>
          <p:nvSpPr>
            <p:cNvPr id="11" name="色块"/>
            <p:cNvSpPr>
              <a:spLocks noChangeArrowheads="1"/>
            </p:cNvSpPr>
            <p:nvPr/>
          </p:nvSpPr>
          <p:spPr bwMode="auto">
            <a:xfrm>
              <a:off x="0" y="0"/>
              <a:ext cx="19200" cy="7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534" y="0"/>
              <a:ext cx="5199" cy="736"/>
            </a:xfrm>
            <a:prstGeom prst="rect">
              <a:avLst/>
            </a:prstGeom>
            <a:solidFill>
              <a:srgbClr val="E2E6ED">
                <a:alpha val="100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>
            <a:xfrm>
              <a:off x="116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内核概要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>
            <a:xfrm>
              <a:off x="5544" y="77"/>
              <a:ext cx="3180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2E75B6"/>
                  </a:solidFill>
                </a:rPr>
                <a:t>LA2K1K+Syscall</a:t>
              </a:r>
              <a:endParaRPr lang="en-US" altLang="zh-CN" b="1">
                <a:solidFill>
                  <a:srgbClr val="2E75B6"/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11678" y="77"/>
              <a:ext cx="20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2F2F2"/>
                  </a:solidFill>
                </a:rPr>
                <a:t>EXT4</a:t>
              </a:r>
              <a:r>
                <a:rPr lang="zh-CN" altLang="en-US" b="1">
                  <a:solidFill>
                    <a:srgbClr val="F2F2F2"/>
                  </a:solidFill>
                </a:rPr>
                <a:t>适配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  <p:sp>
          <p:nvSpPr>
            <p:cNvPr id="25" name="文本框 24"/>
            <p:cNvSpPr txBox="1"/>
            <p:nvPr userDrawn="1"/>
          </p:nvSpPr>
          <p:spPr>
            <a:xfrm>
              <a:off x="16401" y="77"/>
              <a:ext cx="1732" cy="580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rgbClr val="F2F2F2"/>
                  </a:solidFill>
                </a:rPr>
                <a:t>外设支持</a:t>
              </a:r>
              <a:endParaRPr lang="zh-CN" altLang="en-US" b="1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26" name="表格 25"/>
          <p:cNvGraphicFramePr/>
          <p:nvPr>
            <p:custDataLst>
              <p:tags r:id="rId1"/>
            </p:custDataLst>
          </p:nvPr>
        </p:nvGraphicFramePr>
        <p:xfrm>
          <a:off x="3652520" y="1615440"/>
          <a:ext cx="4460875" cy="5104765"/>
        </p:xfrm>
        <a:graphic>
          <a:graphicData uri="http://schemas.openxmlformats.org/drawingml/2006/table">
            <a:tbl>
              <a:tblPr/>
              <a:tblGrid>
                <a:gridCol w="835025"/>
                <a:gridCol w="989330"/>
                <a:gridCol w="934085"/>
                <a:gridCol w="944880"/>
                <a:gridCol w="757555"/>
              </a:tblGrid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dcache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getcwd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event_poll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epoll_create1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3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fcntl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dup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dup3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fcntl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ioctl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ioctl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namei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mkdirat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unlinkat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linkat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namespace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umount2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mount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open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statfs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ftruncate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faccessat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open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chdir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fchmodate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openat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close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pipe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pipe2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readdir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getdents64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3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read_write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lseek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read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write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readv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read_write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writev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pread64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pwrite64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sendfile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sendfile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select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pselect6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ppoll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stat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readlinkat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fstatat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fstat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7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sync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sync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fsync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utime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utimensat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exit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exit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exit_group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fork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set_tid_address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futex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futex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set_robust_list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get_robust_list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4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hrtimer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nanosleep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itimer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getitimer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setitimer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7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posix-timers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gettime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nanosleep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2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/>
          <p:nvPr>
            <p:custDataLst>
              <p:tags r:id="rId2"/>
            </p:custDataLst>
          </p:nvPr>
        </p:nvGraphicFramePr>
        <p:xfrm>
          <a:off x="8114030" y="1616075"/>
          <a:ext cx="3975735" cy="5103495"/>
        </p:xfrm>
        <a:graphic>
          <a:graphicData uri="http://schemas.openxmlformats.org/drawingml/2006/table">
            <a:tbl>
              <a:tblPr/>
              <a:tblGrid>
                <a:gridCol w="626745"/>
                <a:gridCol w="742950"/>
                <a:gridCol w="701040"/>
                <a:gridCol w="709295"/>
                <a:gridCol w="568960"/>
                <a:gridCol w="626745"/>
              </a:tblGrid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printk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syslog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4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core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yield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4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signal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kill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tkill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tgkill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sigaction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signal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sigprocmask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sigtimedwait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sigreturn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times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setpgid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getpgid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setsid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sys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uname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getrusage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umask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time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gettimeofday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getpid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getppid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getuif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geteuid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sys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getgid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getegid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gettid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sysinfo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shm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shmget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shmctl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shmat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shmdt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socket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socket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socketpair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bind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listen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accept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socket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getpeername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sendto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connect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getsockname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socket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recvfrom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setsockopt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getsockopt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shutdown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filemap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readahead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brk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munmap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sys_example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clone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execve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mmap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2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fadvise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mprotect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msync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other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wait4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prlimit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renameat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getrandom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membarrier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other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copyfilerange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statx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clone3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faccessat2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351*401"/>
  <p:tag name="TABLE_ENDDRAG_RECT" val="287*127*351*401"/>
</p:tagLst>
</file>

<file path=ppt/tags/tag2.xml><?xml version="1.0" encoding="utf-8"?>
<p:tagLst xmlns:p="http://schemas.openxmlformats.org/presentationml/2006/main">
  <p:tag name="TABLE_ENDDRAG_ORIGIN_RECT" val="313*401"/>
  <p:tag name="TABLE_ENDDRAG_RECT" val="638*127*313*40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commondata" val="eyJoZGlkIjoiNzQ2ZTc2YjY2NGJlOTBhOTRlYjhlNmM0MGRjNjgwNm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8223</Words>
  <Application>WPS 演示</Application>
  <PresentationFormat>宽屏</PresentationFormat>
  <Paragraphs>878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Impact</vt:lpstr>
      <vt:lpstr>方正大黑体_GBK</vt:lpstr>
      <vt:lpstr>Calibri</vt:lpstr>
      <vt:lpstr>Wingdings</vt:lpstr>
      <vt:lpstr>Arial Unicode MS</vt:lpstr>
      <vt:lpstr>金山云技术体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冯宜湑</cp:lastModifiedBy>
  <cp:revision>9</cp:revision>
  <dcterms:created xsi:type="dcterms:W3CDTF">2024-08-14T20:03:00Z</dcterms:created>
  <dcterms:modified xsi:type="dcterms:W3CDTF">2024-08-23T07:22:25Z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B75C98F4C40948689CB49D1002CA5FAC</vt:lpwstr>
  </property>
</Properties>
</file>